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269" r:id="rId6"/>
    <p:sldId id="273" r:id="rId7"/>
    <p:sldId id="280" r:id="rId8"/>
    <p:sldId id="281" r:id="rId9"/>
    <p:sldId id="275" r:id="rId10"/>
    <p:sldId id="274" r:id="rId11"/>
    <p:sldId id="278" r:id="rId12"/>
    <p:sldId id="279" r:id="rId13"/>
    <p:sldId id="277" r:id="rId14"/>
    <p:sldId id="276" r:id="rId1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56" autoAdjust="0"/>
  </p:normalViewPr>
  <p:slideViewPr>
    <p:cSldViewPr snapToGrid="0" snapToObjects="1">
      <p:cViewPr>
        <p:scale>
          <a:sx n="54" d="100"/>
          <a:sy n="54" d="100"/>
        </p:scale>
        <p:origin x="-2256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02B97-097E-41B2-B990-D49E9BB5A38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E2D1CC-1183-4971-B574-7838BDAB819E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4000" dirty="0" smtClean="0">
              <a:solidFill>
                <a:schemeClr val="tx2"/>
              </a:solidFill>
            </a:rPr>
            <a:t>Level 1</a:t>
          </a:r>
          <a:endParaRPr lang="en-US" sz="4000" dirty="0">
            <a:solidFill>
              <a:schemeClr val="tx2"/>
            </a:solidFill>
          </a:endParaRPr>
        </a:p>
      </dgm:t>
    </dgm:pt>
    <dgm:pt modelId="{4EACB217-490B-47BA-9D39-872BC718BC14}" type="parTrans" cxnId="{8D2265CF-69F0-4B44-9C21-90552F22592B}">
      <dgm:prSet/>
      <dgm:spPr/>
      <dgm:t>
        <a:bodyPr/>
        <a:lstStyle/>
        <a:p>
          <a:endParaRPr lang="en-US"/>
        </a:p>
      </dgm:t>
    </dgm:pt>
    <dgm:pt modelId="{A5427472-8922-4834-B84C-64DFA6A4FCE2}" type="sibTrans" cxnId="{8D2265CF-69F0-4B44-9C21-90552F22592B}">
      <dgm:prSet/>
      <dgm:spPr/>
      <dgm:t>
        <a:bodyPr/>
        <a:lstStyle/>
        <a:p>
          <a:endParaRPr lang="en-US"/>
        </a:p>
      </dgm:t>
    </dgm:pt>
    <dgm:pt modelId="{6836B562-2653-47A1-9253-374AC186413B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Not Yet Content-Ready - Substantial Support Needed</a:t>
          </a:r>
          <a:endParaRPr lang="en-US" sz="1800" dirty="0">
            <a:solidFill>
              <a:schemeClr val="tx2"/>
            </a:solidFill>
          </a:endParaRPr>
        </a:p>
      </dgm:t>
    </dgm:pt>
    <dgm:pt modelId="{9E93BF97-8088-4087-8E40-24502A637F47}" type="parTrans" cxnId="{B0FFFB51-724F-4123-8AD0-A02FF1E8D7BA}">
      <dgm:prSet/>
      <dgm:spPr/>
      <dgm:t>
        <a:bodyPr/>
        <a:lstStyle/>
        <a:p>
          <a:endParaRPr lang="en-US"/>
        </a:p>
      </dgm:t>
    </dgm:pt>
    <dgm:pt modelId="{52506441-3C05-4993-84F6-3AC846CC51DC}" type="sibTrans" cxnId="{B0FFFB51-724F-4123-8AD0-A02FF1E8D7BA}">
      <dgm:prSet/>
      <dgm:spPr/>
      <dgm:t>
        <a:bodyPr/>
        <a:lstStyle/>
        <a:p>
          <a:endParaRPr lang="en-US"/>
        </a:p>
      </dgm:t>
    </dgm:pt>
    <dgm:pt modelId="{D6E85F20-CD06-4883-897B-7C6E5F745252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K-12 &amp; higher education may offer interventions</a:t>
          </a:r>
          <a:endParaRPr lang="en-US" sz="1800" dirty="0">
            <a:solidFill>
              <a:schemeClr val="tx2"/>
            </a:solidFill>
          </a:endParaRPr>
        </a:p>
      </dgm:t>
    </dgm:pt>
    <dgm:pt modelId="{505961B2-CAC9-49B2-A049-8F717A8AFFFD}" type="parTrans" cxnId="{F03EEBB5-16C8-457E-B1E0-98632E9B45D9}">
      <dgm:prSet/>
      <dgm:spPr/>
      <dgm:t>
        <a:bodyPr/>
        <a:lstStyle/>
        <a:p>
          <a:endParaRPr lang="en-US"/>
        </a:p>
      </dgm:t>
    </dgm:pt>
    <dgm:pt modelId="{E3B1340F-DF87-4EA4-B677-2B71F2B9F38D}" type="sibTrans" cxnId="{F03EEBB5-16C8-457E-B1E0-98632E9B45D9}">
      <dgm:prSet/>
      <dgm:spPr/>
      <dgm:t>
        <a:bodyPr/>
        <a:lstStyle/>
        <a:p>
          <a:endParaRPr lang="en-US"/>
        </a:p>
      </dgm:t>
    </dgm:pt>
    <dgm:pt modelId="{A41F9B82-9301-49B8-AD85-086BD43DFB55}">
      <dgm:prSet phldrT="[Text]" custT="1"/>
      <dgm:spPr>
        <a:solidFill>
          <a:srgbClr val="FFFF00"/>
        </a:solidFill>
        <a:ln>
          <a:noFill/>
        </a:ln>
      </dgm:spPr>
      <dgm:t>
        <a:bodyPr/>
        <a:lstStyle/>
        <a:p>
          <a:r>
            <a:rPr lang="en-US" sz="4000" dirty="0" smtClean="0">
              <a:solidFill>
                <a:schemeClr val="tx2"/>
              </a:solidFill>
            </a:rPr>
            <a:t>Level 2</a:t>
          </a:r>
          <a:endParaRPr lang="en-US" sz="4000" dirty="0">
            <a:solidFill>
              <a:schemeClr val="tx2"/>
            </a:solidFill>
          </a:endParaRPr>
        </a:p>
      </dgm:t>
    </dgm:pt>
    <dgm:pt modelId="{780E694C-689A-4C2B-B660-6AF903C59001}" type="parTrans" cxnId="{0130C1E7-87FA-4A8E-9FDE-5CAAD348E573}">
      <dgm:prSet/>
      <dgm:spPr/>
      <dgm:t>
        <a:bodyPr/>
        <a:lstStyle/>
        <a:p>
          <a:endParaRPr lang="en-US"/>
        </a:p>
      </dgm:t>
    </dgm:pt>
    <dgm:pt modelId="{020A5A95-1546-493E-88E3-4107889DD826}" type="sibTrans" cxnId="{0130C1E7-87FA-4A8E-9FDE-5CAAD348E573}">
      <dgm:prSet/>
      <dgm:spPr/>
      <dgm:t>
        <a:bodyPr/>
        <a:lstStyle/>
        <a:p>
          <a:endParaRPr lang="en-US"/>
        </a:p>
      </dgm:t>
    </dgm:pt>
    <dgm:pt modelId="{1594CE3D-F537-434C-A9A4-EC8ECB476074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Not Yet Content-Ready – Support Needed</a:t>
          </a:r>
          <a:endParaRPr lang="en-US" sz="1800" dirty="0">
            <a:solidFill>
              <a:schemeClr val="tx2"/>
            </a:solidFill>
          </a:endParaRPr>
        </a:p>
      </dgm:t>
    </dgm:pt>
    <dgm:pt modelId="{8F8E01D3-1B25-4BA8-931C-FC64C02D5254}" type="parTrans" cxnId="{263B8F33-3B59-4C8C-828C-6B3E760729A5}">
      <dgm:prSet/>
      <dgm:spPr/>
      <dgm:t>
        <a:bodyPr/>
        <a:lstStyle/>
        <a:p>
          <a:endParaRPr lang="en-US"/>
        </a:p>
      </dgm:t>
    </dgm:pt>
    <dgm:pt modelId="{C2EDD2F0-82E3-43CE-A447-4946D088D151}" type="sibTrans" cxnId="{263B8F33-3B59-4C8C-828C-6B3E760729A5}">
      <dgm:prSet/>
      <dgm:spPr/>
      <dgm:t>
        <a:bodyPr/>
        <a:lstStyle/>
        <a:p>
          <a:endParaRPr lang="en-US"/>
        </a:p>
      </dgm:t>
    </dgm:pt>
    <dgm:pt modelId="{D283E5DA-530A-4403-B723-D1065297DB30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Transition courses or other supports for Grade 12,  retesting option for states</a:t>
          </a:r>
          <a:endParaRPr lang="en-US" sz="1800" dirty="0">
            <a:solidFill>
              <a:schemeClr val="tx2"/>
            </a:solidFill>
          </a:endParaRPr>
        </a:p>
      </dgm:t>
    </dgm:pt>
    <dgm:pt modelId="{07C277DD-DC37-467D-BB2E-498BCC3A5201}" type="parTrans" cxnId="{61F64331-62B1-4AD1-A44A-AF16ECC476CC}">
      <dgm:prSet/>
      <dgm:spPr/>
      <dgm:t>
        <a:bodyPr/>
        <a:lstStyle/>
        <a:p>
          <a:endParaRPr lang="en-US"/>
        </a:p>
      </dgm:t>
    </dgm:pt>
    <dgm:pt modelId="{C1AEF8DB-92AB-4A39-90E9-09356D5A6F28}" type="sibTrans" cxnId="{61F64331-62B1-4AD1-A44A-AF16ECC476CC}">
      <dgm:prSet/>
      <dgm:spPr/>
      <dgm:t>
        <a:bodyPr/>
        <a:lstStyle/>
        <a:p>
          <a:endParaRPr lang="en-US"/>
        </a:p>
      </dgm:t>
    </dgm:pt>
    <dgm:pt modelId="{27449EB9-BE9B-42FA-8589-D4DB20B4C4F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4000" dirty="0" smtClean="0">
              <a:solidFill>
                <a:schemeClr val="tx2"/>
              </a:solidFill>
            </a:rPr>
            <a:t>Level 3</a:t>
          </a:r>
          <a:endParaRPr lang="en-US" sz="4000" dirty="0">
            <a:solidFill>
              <a:schemeClr val="tx2"/>
            </a:solidFill>
          </a:endParaRPr>
        </a:p>
      </dgm:t>
    </dgm:pt>
    <dgm:pt modelId="{352E644C-89E8-42E5-A401-AC9D73F0581E}" type="parTrans" cxnId="{DDBF8571-905C-4869-AAFE-9FF80CAEABB5}">
      <dgm:prSet/>
      <dgm:spPr/>
      <dgm:t>
        <a:bodyPr/>
        <a:lstStyle/>
        <a:p>
          <a:endParaRPr lang="en-US"/>
        </a:p>
      </dgm:t>
    </dgm:pt>
    <dgm:pt modelId="{CE01F370-8800-4272-8D70-1619B548D2E2}" type="sibTrans" cxnId="{DDBF8571-905C-4869-AAFE-9FF80CAEABB5}">
      <dgm:prSet/>
      <dgm:spPr/>
      <dgm:t>
        <a:bodyPr/>
        <a:lstStyle/>
        <a:p>
          <a:endParaRPr lang="en-US"/>
        </a:p>
      </dgm:t>
    </dgm:pt>
    <dgm:pt modelId="{18B4B80B-19A6-420F-9900-881BD6602FCC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Conditionally Content-Ready/Exempt from Developmental </a:t>
          </a:r>
          <a:endParaRPr lang="en-US" sz="1800" dirty="0">
            <a:solidFill>
              <a:schemeClr val="tx2"/>
            </a:solidFill>
          </a:endParaRPr>
        </a:p>
      </dgm:t>
    </dgm:pt>
    <dgm:pt modelId="{26483293-8503-4A89-A21E-E1CEB5DD903F}" type="parTrans" cxnId="{B2C908EA-13AB-4420-9D91-B488DEFA1500}">
      <dgm:prSet/>
      <dgm:spPr/>
      <dgm:t>
        <a:bodyPr/>
        <a:lstStyle/>
        <a:p>
          <a:endParaRPr lang="en-US"/>
        </a:p>
      </dgm:t>
    </dgm:pt>
    <dgm:pt modelId="{CF80A4C1-21CD-4B99-9B2C-B164FC029A3F}" type="sibTrans" cxnId="{B2C908EA-13AB-4420-9D91-B488DEFA1500}">
      <dgm:prSet/>
      <dgm:spPr/>
      <dgm:t>
        <a:bodyPr/>
        <a:lstStyle/>
        <a:p>
          <a:endParaRPr lang="en-US"/>
        </a:p>
      </dgm:t>
    </dgm:pt>
    <dgm:pt modelId="{3CCD8046-E040-420C-9E20-08878010A319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In each state, K-12 and higher ed must jointly develop Grade 12 requirements for students to earn exemption</a:t>
          </a:r>
          <a:endParaRPr lang="en-US" sz="1800" dirty="0">
            <a:solidFill>
              <a:schemeClr val="tx2"/>
            </a:solidFill>
          </a:endParaRPr>
        </a:p>
      </dgm:t>
    </dgm:pt>
    <dgm:pt modelId="{9645425A-D557-44F2-A539-248B7EA144D4}" type="parTrans" cxnId="{73F1D91E-1F8B-4BAA-8B86-417F8849B693}">
      <dgm:prSet/>
      <dgm:spPr/>
      <dgm:t>
        <a:bodyPr/>
        <a:lstStyle/>
        <a:p>
          <a:endParaRPr lang="en-US"/>
        </a:p>
      </dgm:t>
    </dgm:pt>
    <dgm:pt modelId="{B8CEC43A-D609-48CB-BBE6-6DF0A27C1D8B}" type="sibTrans" cxnId="{73F1D91E-1F8B-4BAA-8B86-417F8849B693}">
      <dgm:prSet/>
      <dgm:spPr/>
      <dgm:t>
        <a:bodyPr/>
        <a:lstStyle/>
        <a:p>
          <a:endParaRPr lang="en-US"/>
        </a:p>
      </dgm:t>
    </dgm:pt>
    <dgm:pt modelId="{FEA6BA3F-F72F-447E-BBB4-E0CA2F9F47B1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4000" dirty="0" smtClean="0">
              <a:solidFill>
                <a:schemeClr val="tx2"/>
              </a:solidFill>
            </a:rPr>
            <a:t>Level 4</a:t>
          </a:r>
          <a:endParaRPr lang="en-US" sz="4000" dirty="0">
            <a:solidFill>
              <a:schemeClr val="tx2"/>
            </a:solidFill>
          </a:endParaRPr>
        </a:p>
      </dgm:t>
    </dgm:pt>
    <dgm:pt modelId="{2102FB70-4045-4033-A805-6F0515154AF8}" type="parTrans" cxnId="{BCBB2E78-6E99-4D23-9AF3-F1B52DE9873B}">
      <dgm:prSet/>
      <dgm:spPr/>
      <dgm:t>
        <a:bodyPr/>
        <a:lstStyle/>
        <a:p>
          <a:endParaRPr lang="en-US"/>
        </a:p>
      </dgm:t>
    </dgm:pt>
    <dgm:pt modelId="{1CADBF90-7066-4C81-8B47-E245B16574AF}" type="sibTrans" cxnId="{BCBB2E78-6E99-4D23-9AF3-F1B52DE9873B}">
      <dgm:prSet/>
      <dgm:spPr/>
      <dgm:t>
        <a:bodyPr/>
        <a:lstStyle/>
        <a:p>
          <a:endParaRPr lang="en-US"/>
        </a:p>
      </dgm:t>
    </dgm:pt>
    <dgm:pt modelId="{D2FECF46-1AEC-4BD1-9480-8C8311E62693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Content-Ready/Exempt from Developmental</a:t>
          </a:r>
          <a:endParaRPr lang="en-US" sz="1800" dirty="0">
            <a:solidFill>
              <a:schemeClr val="tx2"/>
            </a:solidFill>
          </a:endParaRPr>
        </a:p>
      </dgm:t>
    </dgm:pt>
    <dgm:pt modelId="{BA7C1EC2-52EE-4B58-A002-BBEC2821158C}" type="parTrans" cxnId="{5EECF309-7E9B-4C27-A0F1-D0C86BC474C2}">
      <dgm:prSet/>
      <dgm:spPr/>
      <dgm:t>
        <a:bodyPr/>
        <a:lstStyle/>
        <a:p>
          <a:endParaRPr lang="en-US"/>
        </a:p>
      </dgm:t>
    </dgm:pt>
    <dgm:pt modelId="{0A3D8BEF-C243-4C6D-8428-EC844C7ED60A}" type="sibTrans" cxnId="{5EECF309-7E9B-4C27-A0F1-D0C86BC474C2}">
      <dgm:prSet/>
      <dgm:spPr/>
      <dgm:t>
        <a:bodyPr/>
        <a:lstStyle/>
        <a:p>
          <a:endParaRPr lang="en-US"/>
        </a:p>
      </dgm:t>
    </dgm:pt>
    <dgm:pt modelId="{17B5582C-B9F3-4ECE-95D6-41E00547D0C2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2"/>
              </a:solidFill>
            </a:rPr>
            <a:t>K-12 and higher education may jointly set Grade 12 requirements to retain exemption (optional for states)</a:t>
          </a:r>
          <a:endParaRPr lang="en-US" sz="1800" dirty="0">
            <a:solidFill>
              <a:schemeClr val="tx2"/>
            </a:solidFill>
          </a:endParaRPr>
        </a:p>
      </dgm:t>
    </dgm:pt>
    <dgm:pt modelId="{5D6DB025-F87E-44DB-924F-53C701274E3D}" type="parTrans" cxnId="{287F6429-0564-4834-AEF8-A6559DABE65B}">
      <dgm:prSet/>
      <dgm:spPr/>
      <dgm:t>
        <a:bodyPr/>
        <a:lstStyle/>
        <a:p>
          <a:endParaRPr lang="en-US"/>
        </a:p>
      </dgm:t>
    </dgm:pt>
    <dgm:pt modelId="{47F6A8A1-396D-45EA-BEE6-C08434427D2B}" type="sibTrans" cxnId="{287F6429-0564-4834-AEF8-A6559DABE65B}">
      <dgm:prSet/>
      <dgm:spPr/>
      <dgm:t>
        <a:bodyPr/>
        <a:lstStyle/>
        <a:p>
          <a:endParaRPr lang="en-US"/>
        </a:p>
      </dgm:t>
    </dgm:pt>
    <dgm:pt modelId="{A817DC6C-AC30-4031-AC9B-36A074187131}" type="pres">
      <dgm:prSet presAssocID="{51E02B97-097E-41B2-B990-D49E9BB5A3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328E25-EC56-45BD-9B06-9E4D28C39305}" type="pres">
      <dgm:prSet presAssocID="{D6E2D1CC-1183-4971-B574-7838BDAB819E}" presName="linNode" presStyleCnt="0"/>
      <dgm:spPr/>
    </dgm:pt>
    <dgm:pt modelId="{D35065F3-6C28-483B-A672-5C5616D37FEF}" type="pres">
      <dgm:prSet presAssocID="{D6E2D1CC-1183-4971-B574-7838BDAB819E}" presName="parentText" presStyleLbl="node1" presStyleIdx="0" presStyleCnt="4" custScaleX="7111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D3FC7-0426-4301-B50C-5AEE9A220757}" type="pres">
      <dgm:prSet presAssocID="{D6E2D1CC-1183-4971-B574-7838BDAB819E}" presName="descendantText" presStyleLbl="alignAccFollowNode1" presStyleIdx="0" presStyleCnt="4" custScaleX="1193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4C0C8A-8247-48F6-BE44-0E72AAB106EB}" type="pres">
      <dgm:prSet presAssocID="{A5427472-8922-4834-B84C-64DFA6A4FCE2}" presName="sp" presStyleCnt="0"/>
      <dgm:spPr/>
    </dgm:pt>
    <dgm:pt modelId="{33F94893-4A5E-4AFC-9794-9E8D9380BD72}" type="pres">
      <dgm:prSet presAssocID="{A41F9B82-9301-49B8-AD85-086BD43DFB55}" presName="linNode" presStyleCnt="0"/>
      <dgm:spPr/>
    </dgm:pt>
    <dgm:pt modelId="{964E23FD-5977-48D3-BDF9-4D2D8FC90CB7}" type="pres">
      <dgm:prSet presAssocID="{A41F9B82-9301-49B8-AD85-086BD43DFB55}" presName="parentText" presStyleLbl="node1" presStyleIdx="1" presStyleCnt="4" custScaleX="697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EF137-DCBA-4FFC-8D9A-7F6BCDA17C9F}" type="pres">
      <dgm:prSet presAssocID="{A41F9B82-9301-49B8-AD85-086BD43DFB55}" presName="descendantText" presStyleLbl="alignAccFollowNode1" presStyleIdx="1" presStyleCnt="4" custScaleX="121041" custLinFactNeighborX="6432" custLinFactNeighborY="-4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6387C-1551-4493-8B7F-AA2135433AB0}" type="pres">
      <dgm:prSet presAssocID="{020A5A95-1546-493E-88E3-4107889DD826}" presName="sp" presStyleCnt="0"/>
      <dgm:spPr/>
    </dgm:pt>
    <dgm:pt modelId="{B9187D5B-D3CC-4E29-A4F6-61E05E27CCD7}" type="pres">
      <dgm:prSet presAssocID="{27449EB9-BE9B-42FA-8589-D4DB20B4C4F0}" presName="linNode" presStyleCnt="0"/>
      <dgm:spPr/>
    </dgm:pt>
    <dgm:pt modelId="{AC425A16-1ECC-4A6A-B0F8-A757011C5071}" type="pres">
      <dgm:prSet presAssocID="{27449EB9-BE9B-42FA-8589-D4DB20B4C4F0}" presName="parentText" presStyleLbl="node1" presStyleIdx="2" presStyleCnt="4" custScaleX="725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0DFCE-F501-4E37-B29F-4B592454FE21}" type="pres">
      <dgm:prSet presAssocID="{27449EB9-BE9B-42FA-8589-D4DB20B4C4F0}" presName="descendantText" presStyleLbl="alignAccFollowNode1" presStyleIdx="2" presStyleCnt="4" custScaleX="1227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80FAD-38E6-4118-A2D1-356C26C6C49C}" type="pres">
      <dgm:prSet presAssocID="{CE01F370-8800-4272-8D70-1619B548D2E2}" presName="sp" presStyleCnt="0"/>
      <dgm:spPr/>
    </dgm:pt>
    <dgm:pt modelId="{F5CE6BCE-EB3D-44EA-B953-4911D00FED2B}" type="pres">
      <dgm:prSet presAssocID="{FEA6BA3F-F72F-447E-BBB4-E0CA2F9F47B1}" presName="linNode" presStyleCnt="0"/>
      <dgm:spPr/>
    </dgm:pt>
    <dgm:pt modelId="{07828514-2D2A-4E73-8FF8-90B4170C3C24}" type="pres">
      <dgm:prSet presAssocID="{FEA6BA3F-F72F-447E-BBB4-E0CA2F9F47B1}" presName="parentText" presStyleLbl="node1" presStyleIdx="3" presStyleCnt="4" custScaleX="90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25E8B-1744-4FFE-8AA3-B8A3950FC8FC}" type="pres">
      <dgm:prSet presAssocID="{FEA6BA3F-F72F-447E-BBB4-E0CA2F9F47B1}" presName="descendantText" presStyleLbl="alignAccFollowNode1" presStyleIdx="3" presStyleCnt="4" custScaleX="145481" custLinFactNeighborX="2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E3AC0A-75A6-4036-A030-AA829EA7A2D4}" type="presOf" srcId="{6836B562-2653-47A1-9253-374AC186413B}" destId="{BEBD3FC7-0426-4301-B50C-5AEE9A220757}" srcOrd="0" destOrd="0" presId="urn:microsoft.com/office/officeart/2005/8/layout/vList5"/>
    <dgm:cxn modelId="{DDBF8571-905C-4869-AAFE-9FF80CAEABB5}" srcId="{51E02B97-097E-41B2-B990-D49E9BB5A387}" destId="{27449EB9-BE9B-42FA-8589-D4DB20B4C4F0}" srcOrd="2" destOrd="0" parTransId="{352E644C-89E8-42E5-A401-AC9D73F0581E}" sibTransId="{CE01F370-8800-4272-8D70-1619B548D2E2}"/>
    <dgm:cxn modelId="{F6097979-7CAF-4A30-A440-97EA5000164F}" type="presOf" srcId="{3CCD8046-E040-420C-9E20-08878010A319}" destId="{29D0DFCE-F501-4E37-B29F-4B592454FE21}" srcOrd="0" destOrd="1" presId="urn:microsoft.com/office/officeart/2005/8/layout/vList5"/>
    <dgm:cxn modelId="{BC73295F-0C1B-4886-AD7C-B612BAD0BE64}" type="presOf" srcId="{FEA6BA3F-F72F-447E-BBB4-E0CA2F9F47B1}" destId="{07828514-2D2A-4E73-8FF8-90B4170C3C24}" srcOrd="0" destOrd="0" presId="urn:microsoft.com/office/officeart/2005/8/layout/vList5"/>
    <dgm:cxn modelId="{8D2265CF-69F0-4B44-9C21-90552F22592B}" srcId="{51E02B97-097E-41B2-B990-D49E9BB5A387}" destId="{D6E2D1CC-1183-4971-B574-7838BDAB819E}" srcOrd="0" destOrd="0" parTransId="{4EACB217-490B-47BA-9D39-872BC718BC14}" sibTransId="{A5427472-8922-4834-B84C-64DFA6A4FCE2}"/>
    <dgm:cxn modelId="{5EECF309-7E9B-4C27-A0F1-D0C86BC474C2}" srcId="{FEA6BA3F-F72F-447E-BBB4-E0CA2F9F47B1}" destId="{D2FECF46-1AEC-4BD1-9480-8C8311E62693}" srcOrd="0" destOrd="0" parTransId="{BA7C1EC2-52EE-4B58-A002-BBEC2821158C}" sibTransId="{0A3D8BEF-C243-4C6D-8428-EC844C7ED60A}"/>
    <dgm:cxn modelId="{AA6470CE-614E-413C-9672-1EDFCF1B32CA}" type="presOf" srcId="{D6E2D1CC-1183-4971-B574-7838BDAB819E}" destId="{D35065F3-6C28-483B-A672-5C5616D37FEF}" srcOrd="0" destOrd="0" presId="urn:microsoft.com/office/officeart/2005/8/layout/vList5"/>
    <dgm:cxn modelId="{B0FFFB51-724F-4123-8AD0-A02FF1E8D7BA}" srcId="{D6E2D1CC-1183-4971-B574-7838BDAB819E}" destId="{6836B562-2653-47A1-9253-374AC186413B}" srcOrd="0" destOrd="0" parTransId="{9E93BF97-8088-4087-8E40-24502A637F47}" sibTransId="{52506441-3C05-4993-84F6-3AC846CC51DC}"/>
    <dgm:cxn modelId="{73F1D91E-1F8B-4BAA-8B86-417F8849B693}" srcId="{27449EB9-BE9B-42FA-8589-D4DB20B4C4F0}" destId="{3CCD8046-E040-420C-9E20-08878010A319}" srcOrd="1" destOrd="0" parTransId="{9645425A-D557-44F2-A539-248B7EA144D4}" sibTransId="{B8CEC43A-D609-48CB-BBE6-6DF0A27C1D8B}"/>
    <dgm:cxn modelId="{0130C1E7-87FA-4A8E-9FDE-5CAAD348E573}" srcId="{51E02B97-097E-41B2-B990-D49E9BB5A387}" destId="{A41F9B82-9301-49B8-AD85-086BD43DFB55}" srcOrd="1" destOrd="0" parTransId="{780E694C-689A-4C2B-B660-6AF903C59001}" sibTransId="{020A5A95-1546-493E-88E3-4107889DD826}"/>
    <dgm:cxn modelId="{8E2BC947-C1A9-42E6-B29B-656BD312A508}" type="presOf" srcId="{27449EB9-BE9B-42FA-8589-D4DB20B4C4F0}" destId="{AC425A16-1ECC-4A6A-B0F8-A757011C5071}" srcOrd="0" destOrd="0" presId="urn:microsoft.com/office/officeart/2005/8/layout/vList5"/>
    <dgm:cxn modelId="{F03EEBB5-16C8-457E-B1E0-98632E9B45D9}" srcId="{D6E2D1CC-1183-4971-B574-7838BDAB819E}" destId="{D6E85F20-CD06-4883-897B-7C6E5F745252}" srcOrd="1" destOrd="0" parTransId="{505961B2-CAC9-49B2-A049-8F717A8AFFFD}" sibTransId="{E3B1340F-DF87-4EA4-B677-2B71F2B9F38D}"/>
    <dgm:cxn modelId="{B2EAB87E-A40B-4ADC-ADEC-50DB411D230E}" type="presOf" srcId="{1594CE3D-F537-434C-A9A4-EC8ECB476074}" destId="{DDAEF137-DCBA-4FFC-8D9A-7F6BCDA17C9F}" srcOrd="0" destOrd="0" presId="urn:microsoft.com/office/officeart/2005/8/layout/vList5"/>
    <dgm:cxn modelId="{61F64331-62B1-4AD1-A44A-AF16ECC476CC}" srcId="{A41F9B82-9301-49B8-AD85-086BD43DFB55}" destId="{D283E5DA-530A-4403-B723-D1065297DB30}" srcOrd="1" destOrd="0" parTransId="{07C277DD-DC37-467D-BB2E-498BCC3A5201}" sibTransId="{C1AEF8DB-92AB-4A39-90E9-09356D5A6F28}"/>
    <dgm:cxn modelId="{BCFAED2E-8954-4E53-B315-6538E98192DE}" type="presOf" srcId="{D283E5DA-530A-4403-B723-D1065297DB30}" destId="{DDAEF137-DCBA-4FFC-8D9A-7F6BCDA17C9F}" srcOrd="0" destOrd="1" presId="urn:microsoft.com/office/officeart/2005/8/layout/vList5"/>
    <dgm:cxn modelId="{E98565E6-B7D2-4B77-B185-615A3FCEB5A1}" type="presOf" srcId="{D6E85F20-CD06-4883-897B-7C6E5F745252}" destId="{BEBD3FC7-0426-4301-B50C-5AEE9A220757}" srcOrd="0" destOrd="1" presId="urn:microsoft.com/office/officeart/2005/8/layout/vList5"/>
    <dgm:cxn modelId="{BCBB2E78-6E99-4D23-9AF3-F1B52DE9873B}" srcId="{51E02B97-097E-41B2-B990-D49E9BB5A387}" destId="{FEA6BA3F-F72F-447E-BBB4-E0CA2F9F47B1}" srcOrd="3" destOrd="0" parTransId="{2102FB70-4045-4033-A805-6F0515154AF8}" sibTransId="{1CADBF90-7066-4C81-8B47-E245B16574AF}"/>
    <dgm:cxn modelId="{EB42560F-1C5D-41CB-979B-2898B28EB2B7}" type="presOf" srcId="{D2FECF46-1AEC-4BD1-9480-8C8311E62693}" destId="{BFA25E8B-1744-4FFE-8AA3-B8A3950FC8FC}" srcOrd="0" destOrd="0" presId="urn:microsoft.com/office/officeart/2005/8/layout/vList5"/>
    <dgm:cxn modelId="{287F6429-0564-4834-AEF8-A6559DABE65B}" srcId="{FEA6BA3F-F72F-447E-BBB4-E0CA2F9F47B1}" destId="{17B5582C-B9F3-4ECE-95D6-41E00547D0C2}" srcOrd="1" destOrd="0" parTransId="{5D6DB025-F87E-44DB-924F-53C701274E3D}" sibTransId="{47F6A8A1-396D-45EA-BEE6-C08434427D2B}"/>
    <dgm:cxn modelId="{AF6A4458-56D1-4045-8061-C1D54465616B}" type="presOf" srcId="{51E02B97-097E-41B2-B990-D49E9BB5A387}" destId="{A817DC6C-AC30-4031-AC9B-36A074187131}" srcOrd="0" destOrd="0" presId="urn:microsoft.com/office/officeart/2005/8/layout/vList5"/>
    <dgm:cxn modelId="{B2C908EA-13AB-4420-9D91-B488DEFA1500}" srcId="{27449EB9-BE9B-42FA-8589-D4DB20B4C4F0}" destId="{18B4B80B-19A6-420F-9900-881BD6602FCC}" srcOrd="0" destOrd="0" parTransId="{26483293-8503-4A89-A21E-E1CEB5DD903F}" sibTransId="{CF80A4C1-21CD-4B99-9B2C-B164FC029A3F}"/>
    <dgm:cxn modelId="{47822D30-79C4-476D-940D-0EB29BB2C257}" type="presOf" srcId="{18B4B80B-19A6-420F-9900-881BD6602FCC}" destId="{29D0DFCE-F501-4E37-B29F-4B592454FE21}" srcOrd="0" destOrd="0" presId="urn:microsoft.com/office/officeart/2005/8/layout/vList5"/>
    <dgm:cxn modelId="{263B8F33-3B59-4C8C-828C-6B3E760729A5}" srcId="{A41F9B82-9301-49B8-AD85-086BD43DFB55}" destId="{1594CE3D-F537-434C-A9A4-EC8ECB476074}" srcOrd="0" destOrd="0" parTransId="{8F8E01D3-1B25-4BA8-931C-FC64C02D5254}" sibTransId="{C2EDD2F0-82E3-43CE-A447-4946D088D151}"/>
    <dgm:cxn modelId="{8E1A352B-439A-473D-93E3-027547EF99D4}" type="presOf" srcId="{17B5582C-B9F3-4ECE-95D6-41E00547D0C2}" destId="{BFA25E8B-1744-4FFE-8AA3-B8A3950FC8FC}" srcOrd="0" destOrd="1" presId="urn:microsoft.com/office/officeart/2005/8/layout/vList5"/>
    <dgm:cxn modelId="{E62E6E56-FAD5-4BD5-A192-4D92A183DB5B}" type="presOf" srcId="{A41F9B82-9301-49B8-AD85-086BD43DFB55}" destId="{964E23FD-5977-48D3-BDF9-4D2D8FC90CB7}" srcOrd="0" destOrd="0" presId="urn:microsoft.com/office/officeart/2005/8/layout/vList5"/>
    <dgm:cxn modelId="{C7E8F3D4-7A5B-4359-A691-52098A5FB40E}" type="presParOf" srcId="{A817DC6C-AC30-4031-AC9B-36A074187131}" destId="{3A328E25-EC56-45BD-9B06-9E4D28C39305}" srcOrd="0" destOrd="0" presId="urn:microsoft.com/office/officeart/2005/8/layout/vList5"/>
    <dgm:cxn modelId="{8CC6EBBD-879E-4D64-9ED7-54EB8F78CDB8}" type="presParOf" srcId="{3A328E25-EC56-45BD-9B06-9E4D28C39305}" destId="{D35065F3-6C28-483B-A672-5C5616D37FEF}" srcOrd="0" destOrd="0" presId="urn:microsoft.com/office/officeart/2005/8/layout/vList5"/>
    <dgm:cxn modelId="{3BF735F6-5391-401E-B077-D75A153D7870}" type="presParOf" srcId="{3A328E25-EC56-45BD-9B06-9E4D28C39305}" destId="{BEBD3FC7-0426-4301-B50C-5AEE9A220757}" srcOrd="1" destOrd="0" presId="urn:microsoft.com/office/officeart/2005/8/layout/vList5"/>
    <dgm:cxn modelId="{E9129007-0DA2-458D-87E8-351F18DB0A5C}" type="presParOf" srcId="{A817DC6C-AC30-4031-AC9B-36A074187131}" destId="{244C0C8A-8247-48F6-BE44-0E72AAB106EB}" srcOrd="1" destOrd="0" presId="urn:microsoft.com/office/officeart/2005/8/layout/vList5"/>
    <dgm:cxn modelId="{A6A25314-A710-482D-85BC-4D7D4681DDA3}" type="presParOf" srcId="{A817DC6C-AC30-4031-AC9B-36A074187131}" destId="{33F94893-4A5E-4AFC-9794-9E8D9380BD72}" srcOrd="2" destOrd="0" presId="urn:microsoft.com/office/officeart/2005/8/layout/vList5"/>
    <dgm:cxn modelId="{851A5F1D-44C5-4BC2-A9F0-7E15B03BD857}" type="presParOf" srcId="{33F94893-4A5E-4AFC-9794-9E8D9380BD72}" destId="{964E23FD-5977-48D3-BDF9-4D2D8FC90CB7}" srcOrd="0" destOrd="0" presId="urn:microsoft.com/office/officeart/2005/8/layout/vList5"/>
    <dgm:cxn modelId="{188A6E60-4A52-4C2B-B80D-C2884EA05E2D}" type="presParOf" srcId="{33F94893-4A5E-4AFC-9794-9E8D9380BD72}" destId="{DDAEF137-DCBA-4FFC-8D9A-7F6BCDA17C9F}" srcOrd="1" destOrd="0" presId="urn:microsoft.com/office/officeart/2005/8/layout/vList5"/>
    <dgm:cxn modelId="{CB1F1680-28B4-4536-8583-C0AE59EA3135}" type="presParOf" srcId="{A817DC6C-AC30-4031-AC9B-36A074187131}" destId="{F866387C-1551-4493-8B7F-AA2135433AB0}" srcOrd="3" destOrd="0" presId="urn:microsoft.com/office/officeart/2005/8/layout/vList5"/>
    <dgm:cxn modelId="{3367AA49-0375-4C4D-82CE-5514F14E54BC}" type="presParOf" srcId="{A817DC6C-AC30-4031-AC9B-36A074187131}" destId="{B9187D5B-D3CC-4E29-A4F6-61E05E27CCD7}" srcOrd="4" destOrd="0" presId="urn:microsoft.com/office/officeart/2005/8/layout/vList5"/>
    <dgm:cxn modelId="{E68BB147-9629-419F-B948-90B6041CE7B3}" type="presParOf" srcId="{B9187D5B-D3CC-4E29-A4F6-61E05E27CCD7}" destId="{AC425A16-1ECC-4A6A-B0F8-A757011C5071}" srcOrd="0" destOrd="0" presId="urn:microsoft.com/office/officeart/2005/8/layout/vList5"/>
    <dgm:cxn modelId="{A42CC4C2-3392-473A-9E07-BB1DDE140D05}" type="presParOf" srcId="{B9187D5B-D3CC-4E29-A4F6-61E05E27CCD7}" destId="{29D0DFCE-F501-4E37-B29F-4B592454FE21}" srcOrd="1" destOrd="0" presId="urn:microsoft.com/office/officeart/2005/8/layout/vList5"/>
    <dgm:cxn modelId="{5D3262C5-12EB-4C53-93E3-A16756EB3F92}" type="presParOf" srcId="{A817DC6C-AC30-4031-AC9B-36A074187131}" destId="{94980FAD-38E6-4118-A2D1-356C26C6C49C}" srcOrd="5" destOrd="0" presId="urn:microsoft.com/office/officeart/2005/8/layout/vList5"/>
    <dgm:cxn modelId="{62E97A64-B286-451F-B6D8-E3231AB6B170}" type="presParOf" srcId="{A817DC6C-AC30-4031-AC9B-36A074187131}" destId="{F5CE6BCE-EB3D-44EA-B953-4911D00FED2B}" srcOrd="6" destOrd="0" presId="urn:microsoft.com/office/officeart/2005/8/layout/vList5"/>
    <dgm:cxn modelId="{38CF1620-936E-4448-A132-271FC084B638}" type="presParOf" srcId="{F5CE6BCE-EB3D-44EA-B953-4911D00FED2B}" destId="{07828514-2D2A-4E73-8FF8-90B4170C3C24}" srcOrd="0" destOrd="0" presId="urn:microsoft.com/office/officeart/2005/8/layout/vList5"/>
    <dgm:cxn modelId="{2C604A24-0598-4610-935F-D55BAD3A6E66}" type="presParOf" srcId="{F5CE6BCE-EB3D-44EA-B953-4911D00FED2B}" destId="{BFA25E8B-1744-4FFE-8AA3-B8A3950FC8F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ABBB57-4103-4D50-9202-1EB62D065827}" type="doc">
      <dgm:prSet loTypeId="urn:microsoft.com/office/officeart/2005/8/layout/arrow2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520330FA-E9F2-4371-98CC-E368976811E3}">
      <dgm:prSet phldrT="[Text]" custT="1"/>
      <dgm:spPr/>
      <dgm:t>
        <a:bodyPr/>
        <a:lstStyle/>
        <a:p>
          <a:r>
            <a:rPr lang="en-US" sz="2000" b="1" dirty="0" smtClean="0"/>
            <a:t>System policy work group (Fall 2013)</a:t>
          </a:r>
          <a:endParaRPr lang="en-US" sz="2000" b="1" dirty="0"/>
        </a:p>
      </dgm:t>
    </dgm:pt>
    <dgm:pt modelId="{2CCDCA02-E6B3-4043-8E79-E69866F405AA}" type="parTrans" cxnId="{565B31EE-CDDA-4673-8235-9C366E549949}">
      <dgm:prSet/>
      <dgm:spPr/>
      <dgm:t>
        <a:bodyPr/>
        <a:lstStyle/>
        <a:p>
          <a:endParaRPr lang="en-US"/>
        </a:p>
      </dgm:t>
    </dgm:pt>
    <dgm:pt modelId="{9CF8EC20-58C9-4070-A35A-887DB87D8BB3}" type="sibTrans" cxnId="{565B31EE-CDDA-4673-8235-9C366E549949}">
      <dgm:prSet/>
      <dgm:spPr/>
      <dgm:t>
        <a:bodyPr/>
        <a:lstStyle/>
        <a:p>
          <a:endParaRPr lang="en-US"/>
        </a:p>
      </dgm:t>
    </dgm:pt>
    <dgm:pt modelId="{110A533F-D454-4CAD-B67D-A8EEC9809AB8}">
      <dgm:prSet phldrT="[Text]" custT="1"/>
      <dgm:spPr/>
      <dgm:t>
        <a:bodyPr/>
        <a:lstStyle/>
        <a:p>
          <a:r>
            <a:rPr lang="en-US" sz="2000" b="1" dirty="0" smtClean="0"/>
            <a:t>Cross-sector summit gathering  (Fall 2014)</a:t>
          </a:r>
          <a:endParaRPr lang="en-US" sz="2000" b="1" dirty="0"/>
        </a:p>
      </dgm:t>
    </dgm:pt>
    <dgm:pt modelId="{7D691092-E0ED-4767-A35B-A61F37826941}" type="parTrans" cxnId="{AE5A4C9D-E599-4BB3-8D9B-9EEAF6BF0578}">
      <dgm:prSet/>
      <dgm:spPr/>
      <dgm:t>
        <a:bodyPr/>
        <a:lstStyle/>
        <a:p>
          <a:endParaRPr lang="en-US"/>
        </a:p>
      </dgm:t>
    </dgm:pt>
    <dgm:pt modelId="{C7224F9B-3740-4D30-A2D8-49217C93888C}" type="sibTrans" cxnId="{AE5A4C9D-E599-4BB3-8D9B-9EEAF6BF0578}">
      <dgm:prSet/>
      <dgm:spPr/>
      <dgm:t>
        <a:bodyPr/>
        <a:lstStyle/>
        <a:p>
          <a:endParaRPr lang="en-US"/>
        </a:p>
      </dgm:t>
    </dgm:pt>
    <dgm:pt modelId="{00078EF2-EFAF-464B-A358-AA4878CB5BDA}">
      <dgm:prSet phldrT="[Text]" custT="1"/>
      <dgm:spPr/>
      <dgm:t>
        <a:bodyPr/>
        <a:lstStyle/>
        <a:p>
          <a:r>
            <a:rPr lang="en-US" sz="2000" b="1" dirty="0" smtClean="0"/>
            <a:t>Confirm SB participation commitment (before January 2015)</a:t>
          </a:r>
          <a:endParaRPr lang="en-US" sz="2000" b="1" dirty="0"/>
        </a:p>
      </dgm:t>
    </dgm:pt>
    <dgm:pt modelId="{04CABA4A-1E74-4DF6-AD42-FD3EF4A44410}" type="parTrans" cxnId="{67209FA3-0407-4273-9CFB-385E725B5DFE}">
      <dgm:prSet/>
      <dgm:spPr/>
      <dgm:t>
        <a:bodyPr/>
        <a:lstStyle/>
        <a:p>
          <a:endParaRPr lang="en-US"/>
        </a:p>
      </dgm:t>
    </dgm:pt>
    <dgm:pt modelId="{4F3DA91F-0C1C-45D6-B4EF-67C3F23390E3}" type="sibTrans" cxnId="{67209FA3-0407-4273-9CFB-385E725B5DFE}">
      <dgm:prSet/>
      <dgm:spPr/>
      <dgm:t>
        <a:bodyPr/>
        <a:lstStyle/>
        <a:p>
          <a:endParaRPr lang="en-US"/>
        </a:p>
      </dgm:t>
    </dgm:pt>
    <dgm:pt modelId="{9442824E-6844-4E53-B68D-B4E5FE90B72E}" type="pres">
      <dgm:prSet presAssocID="{84ABBB57-4103-4D50-9202-1EB62D06582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2AEF72-E7A9-4C3A-9399-70D738D86917}" type="pres">
      <dgm:prSet presAssocID="{84ABBB57-4103-4D50-9202-1EB62D065827}" presName="arrow" presStyleLbl="bgShp" presStyleIdx="0" presStyleCnt="1"/>
      <dgm:spPr/>
      <dgm:t>
        <a:bodyPr/>
        <a:lstStyle/>
        <a:p>
          <a:endParaRPr lang="en-US"/>
        </a:p>
      </dgm:t>
    </dgm:pt>
    <dgm:pt modelId="{AC8138B5-1EB9-4D50-B3D9-CC668C3FD4A3}" type="pres">
      <dgm:prSet presAssocID="{84ABBB57-4103-4D50-9202-1EB62D065827}" presName="arrowDiagram3" presStyleCnt="0"/>
      <dgm:spPr/>
      <dgm:t>
        <a:bodyPr/>
        <a:lstStyle/>
        <a:p>
          <a:endParaRPr lang="en-US"/>
        </a:p>
      </dgm:t>
    </dgm:pt>
    <dgm:pt modelId="{BB44D899-ED93-4637-8471-25525DA0012C}" type="pres">
      <dgm:prSet presAssocID="{520330FA-E9F2-4371-98CC-E368976811E3}" presName="bullet3a" presStyleLbl="node1" presStyleIdx="0" presStyleCnt="3" custScaleX="181818" custScaleY="175262" custLinFactX="1104" custLinFactNeighborX="100000" custLinFactNeighborY="-80296"/>
      <dgm:spPr/>
      <dgm:t>
        <a:bodyPr/>
        <a:lstStyle/>
        <a:p>
          <a:endParaRPr lang="en-US"/>
        </a:p>
      </dgm:t>
    </dgm:pt>
    <dgm:pt modelId="{5DEB4EB5-B01B-4C3F-8B25-2D9C853A7213}" type="pres">
      <dgm:prSet presAssocID="{520330FA-E9F2-4371-98CC-E368976811E3}" presName="textBox3a" presStyleLbl="revTx" presStyleIdx="0" presStyleCnt="3" custScaleX="97415" custScaleY="67186" custLinFactNeighborX="-15419" custLinFactNeighborY="-1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7054A5-CA61-4BBA-84C9-637FF467965D}" type="pres">
      <dgm:prSet presAssocID="{110A533F-D454-4CAD-B67D-A8EEC9809AB8}" presName="bullet3b" presStyleLbl="node1" presStyleIdx="1" presStyleCnt="3" custLinFactNeighborX="-46970" custLinFactNeighborY="25919"/>
      <dgm:spPr/>
      <dgm:t>
        <a:bodyPr/>
        <a:lstStyle/>
        <a:p>
          <a:endParaRPr lang="en-US"/>
        </a:p>
      </dgm:t>
    </dgm:pt>
    <dgm:pt modelId="{DBD4C389-F167-4471-A3C1-45B260708F79}" type="pres">
      <dgm:prSet presAssocID="{110A533F-D454-4CAD-B67D-A8EEC9809AB8}" presName="textBox3b" presStyleLbl="revTx" presStyleIdx="1" presStyleCnt="3" custScaleX="81117" custScaleY="62786" custLinFactNeighborX="87231" custLinFactNeighborY="-244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B3B26-ECC9-4860-A534-21458121B97F}" type="pres">
      <dgm:prSet presAssocID="{00078EF2-EFAF-464B-A358-AA4878CB5BDA}" presName="bullet3c" presStyleLbl="node1" presStyleIdx="2" presStyleCnt="3" custLinFactX="100000" custLinFactNeighborX="149395" custLinFactNeighborY="-92100"/>
      <dgm:spPr/>
      <dgm:t>
        <a:bodyPr/>
        <a:lstStyle/>
        <a:p>
          <a:endParaRPr lang="en-US"/>
        </a:p>
      </dgm:t>
    </dgm:pt>
    <dgm:pt modelId="{26596AD6-B9A3-4861-88E0-972220D5FC71}" type="pres">
      <dgm:prSet presAssocID="{00078EF2-EFAF-464B-A358-AA4878CB5BDA}" presName="textBox3c" presStyleLbl="revTx" presStyleIdx="2" presStyleCnt="3" custScaleX="102808" custScaleY="51085" custLinFactNeighborX="38179" custLinFactNeighborY="-27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7135A1-CABF-984A-BD6F-32738D275BF6}" type="presOf" srcId="{110A533F-D454-4CAD-B67D-A8EEC9809AB8}" destId="{DBD4C389-F167-4471-A3C1-45B260708F79}" srcOrd="0" destOrd="0" presId="urn:microsoft.com/office/officeart/2005/8/layout/arrow2"/>
    <dgm:cxn modelId="{565B31EE-CDDA-4673-8235-9C366E549949}" srcId="{84ABBB57-4103-4D50-9202-1EB62D065827}" destId="{520330FA-E9F2-4371-98CC-E368976811E3}" srcOrd="0" destOrd="0" parTransId="{2CCDCA02-E6B3-4043-8E79-E69866F405AA}" sibTransId="{9CF8EC20-58C9-4070-A35A-887DB87D8BB3}"/>
    <dgm:cxn modelId="{CD4B7CE7-4E60-BB43-A5AB-30EA8371C208}" type="presOf" srcId="{520330FA-E9F2-4371-98CC-E368976811E3}" destId="{5DEB4EB5-B01B-4C3F-8B25-2D9C853A7213}" srcOrd="0" destOrd="0" presId="urn:microsoft.com/office/officeart/2005/8/layout/arrow2"/>
    <dgm:cxn modelId="{C9574E82-20C0-4043-9DCA-CF349C9874C1}" type="presOf" srcId="{84ABBB57-4103-4D50-9202-1EB62D065827}" destId="{9442824E-6844-4E53-B68D-B4E5FE90B72E}" srcOrd="0" destOrd="0" presId="urn:microsoft.com/office/officeart/2005/8/layout/arrow2"/>
    <dgm:cxn modelId="{67209FA3-0407-4273-9CFB-385E725B5DFE}" srcId="{84ABBB57-4103-4D50-9202-1EB62D065827}" destId="{00078EF2-EFAF-464B-A358-AA4878CB5BDA}" srcOrd="2" destOrd="0" parTransId="{04CABA4A-1E74-4DF6-AD42-FD3EF4A44410}" sibTransId="{4F3DA91F-0C1C-45D6-B4EF-67C3F23390E3}"/>
    <dgm:cxn modelId="{AE5A4C9D-E599-4BB3-8D9B-9EEAF6BF0578}" srcId="{84ABBB57-4103-4D50-9202-1EB62D065827}" destId="{110A533F-D454-4CAD-B67D-A8EEC9809AB8}" srcOrd="1" destOrd="0" parTransId="{7D691092-E0ED-4767-A35B-A61F37826941}" sibTransId="{C7224F9B-3740-4D30-A2D8-49217C93888C}"/>
    <dgm:cxn modelId="{6D90253B-9A51-2541-BBE1-BBA45AA7F67C}" type="presOf" srcId="{00078EF2-EFAF-464B-A358-AA4878CB5BDA}" destId="{26596AD6-B9A3-4861-88E0-972220D5FC71}" srcOrd="0" destOrd="0" presId="urn:microsoft.com/office/officeart/2005/8/layout/arrow2"/>
    <dgm:cxn modelId="{F207EDFA-6344-CF4A-AA81-20A166547219}" type="presParOf" srcId="{9442824E-6844-4E53-B68D-B4E5FE90B72E}" destId="{552AEF72-E7A9-4C3A-9399-70D738D86917}" srcOrd="0" destOrd="0" presId="urn:microsoft.com/office/officeart/2005/8/layout/arrow2"/>
    <dgm:cxn modelId="{15206864-8525-B344-9242-5569BCD2D601}" type="presParOf" srcId="{9442824E-6844-4E53-B68D-B4E5FE90B72E}" destId="{AC8138B5-1EB9-4D50-B3D9-CC668C3FD4A3}" srcOrd="1" destOrd="0" presId="urn:microsoft.com/office/officeart/2005/8/layout/arrow2"/>
    <dgm:cxn modelId="{B8B5E6E2-81D8-8A4D-8174-5D83EE1BFF6E}" type="presParOf" srcId="{AC8138B5-1EB9-4D50-B3D9-CC668C3FD4A3}" destId="{BB44D899-ED93-4637-8471-25525DA0012C}" srcOrd="0" destOrd="0" presId="urn:microsoft.com/office/officeart/2005/8/layout/arrow2"/>
    <dgm:cxn modelId="{5B290751-E5F0-5644-81E0-93D67688CFAF}" type="presParOf" srcId="{AC8138B5-1EB9-4D50-B3D9-CC668C3FD4A3}" destId="{5DEB4EB5-B01B-4C3F-8B25-2D9C853A7213}" srcOrd="1" destOrd="0" presId="urn:microsoft.com/office/officeart/2005/8/layout/arrow2"/>
    <dgm:cxn modelId="{9E275CB0-9954-CE45-BEBF-9C315EDBE745}" type="presParOf" srcId="{AC8138B5-1EB9-4D50-B3D9-CC668C3FD4A3}" destId="{D87054A5-CA61-4BBA-84C9-637FF467965D}" srcOrd="2" destOrd="0" presId="urn:microsoft.com/office/officeart/2005/8/layout/arrow2"/>
    <dgm:cxn modelId="{3213AB16-223B-534B-BB08-63084FDA62B7}" type="presParOf" srcId="{AC8138B5-1EB9-4D50-B3D9-CC668C3FD4A3}" destId="{DBD4C389-F167-4471-A3C1-45B260708F79}" srcOrd="3" destOrd="0" presId="urn:microsoft.com/office/officeart/2005/8/layout/arrow2"/>
    <dgm:cxn modelId="{040ECA3C-72DD-2046-9D16-AC0952E8A223}" type="presParOf" srcId="{AC8138B5-1EB9-4D50-B3D9-CC668C3FD4A3}" destId="{D37B3B26-ECC9-4860-A534-21458121B97F}" srcOrd="4" destOrd="0" presId="urn:microsoft.com/office/officeart/2005/8/layout/arrow2"/>
    <dgm:cxn modelId="{D09B793E-8C50-4F4F-B448-3F85BB31C5B2}" type="presParOf" srcId="{AC8138B5-1EB9-4D50-B3D9-CC668C3FD4A3}" destId="{26596AD6-B9A3-4861-88E0-972220D5FC7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D3FC7-0426-4301-B50C-5AEE9A220757}">
      <dsp:nvSpPr>
        <dsp:cNvPr id="0" name=""/>
        <dsp:cNvSpPr/>
      </dsp:nvSpPr>
      <dsp:spPr>
        <a:xfrm rot="5400000">
          <a:off x="4922167" y="-2646499"/>
          <a:ext cx="913202" cy="64392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Not Yet Content-Ready - Substantial Support Needed</a:t>
          </a:r>
          <a:endParaRPr lang="en-US" sz="1800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K-12 &amp; higher education may offer interventions</a:t>
          </a:r>
          <a:endParaRPr lang="en-US" sz="1800" kern="1200" dirty="0">
            <a:solidFill>
              <a:schemeClr val="tx2"/>
            </a:solidFill>
          </a:endParaRPr>
        </a:p>
      </dsp:txBody>
      <dsp:txXfrm rot="-5400000">
        <a:off x="2159145" y="161102"/>
        <a:ext cx="6394669" cy="824044"/>
      </dsp:txXfrm>
    </dsp:sp>
    <dsp:sp modelId="{D35065F3-6C28-483B-A672-5C5616D37FEF}">
      <dsp:nvSpPr>
        <dsp:cNvPr id="0" name=""/>
        <dsp:cNvSpPr/>
      </dsp:nvSpPr>
      <dsp:spPr>
        <a:xfrm>
          <a:off x="535" y="2373"/>
          <a:ext cx="2158608" cy="1141503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/>
              </a:solidFill>
            </a:rPr>
            <a:t>Level 1</a:t>
          </a:r>
          <a:endParaRPr lang="en-US" sz="4000" kern="1200" dirty="0">
            <a:solidFill>
              <a:schemeClr val="tx2"/>
            </a:solidFill>
          </a:endParaRPr>
        </a:p>
      </dsp:txBody>
      <dsp:txXfrm>
        <a:off x="56259" y="58097"/>
        <a:ext cx="2047160" cy="1030055"/>
      </dsp:txXfrm>
    </dsp:sp>
    <dsp:sp modelId="{DDAEF137-DCBA-4FFC-8D9A-7F6BCDA17C9F}">
      <dsp:nvSpPr>
        <dsp:cNvPr id="0" name=""/>
        <dsp:cNvSpPr/>
      </dsp:nvSpPr>
      <dsp:spPr>
        <a:xfrm rot="5400000">
          <a:off x="4896958" y="-1514364"/>
          <a:ext cx="913202" cy="64929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Not Yet Content-Ready – Support Needed</a:t>
          </a:r>
          <a:endParaRPr lang="en-US" sz="1800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Transition courses or other supports for Grade 12,  retesting option for states</a:t>
          </a:r>
          <a:endParaRPr lang="en-US" sz="1800" kern="1200" dirty="0">
            <a:solidFill>
              <a:schemeClr val="tx2"/>
            </a:solidFill>
          </a:endParaRPr>
        </a:p>
      </dsp:txBody>
      <dsp:txXfrm rot="-5400000">
        <a:off x="2107071" y="1320102"/>
        <a:ext cx="6448399" cy="824044"/>
      </dsp:txXfrm>
    </dsp:sp>
    <dsp:sp modelId="{964E23FD-5977-48D3-BDF9-4D2D8FC90CB7}">
      <dsp:nvSpPr>
        <dsp:cNvPr id="0" name=""/>
        <dsp:cNvSpPr/>
      </dsp:nvSpPr>
      <dsp:spPr>
        <a:xfrm>
          <a:off x="535" y="1200951"/>
          <a:ext cx="2105034" cy="1141503"/>
        </a:xfrm>
        <a:prstGeom prst="roundRect">
          <a:avLst/>
        </a:prstGeom>
        <a:solidFill>
          <a:srgbClr val="FFFF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/>
              </a:solidFill>
            </a:rPr>
            <a:t>Level 2</a:t>
          </a:r>
          <a:endParaRPr lang="en-US" sz="4000" kern="1200" dirty="0">
            <a:solidFill>
              <a:schemeClr val="tx2"/>
            </a:solidFill>
          </a:endParaRPr>
        </a:p>
      </dsp:txBody>
      <dsp:txXfrm>
        <a:off x="56259" y="1256675"/>
        <a:ext cx="1993586" cy="1030055"/>
      </dsp:txXfrm>
    </dsp:sp>
    <dsp:sp modelId="{29D0DFCE-F501-4E37-B29F-4B592454FE21}">
      <dsp:nvSpPr>
        <dsp:cNvPr id="0" name=""/>
        <dsp:cNvSpPr/>
      </dsp:nvSpPr>
      <dsp:spPr>
        <a:xfrm rot="5400000">
          <a:off x="4916037" y="-256592"/>
          <a:ext cx="913202" cy="64537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Conditionally Content-Ready/Exempt from Developmental </a:t>
          </a:r>
          <a:endParaRPr lang="en-US" sz="1800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In each state, K-12 and higher ed must jointly develop Grade 12 requirements for students to earn exemption</a:t>
          </a:r>
          <a:endParaRPr lang="en-US" sz="1800" kern="1200" dirty="0">
            <a:solidFill>
              <a:schemeClr val="tx2"/>
            </a:solidFill>
          </a:endParaRPr>
        </a:p>
      </dsp:txBody>
      <dsp:txXfrm rot="-5400000">
        <a:off x="2145765" y="2558259"/>
        <a:ext cx="6409169" cy="824044"/>
      </dsp:txXfrm>
    </dsp:sp>
    <dsp:sp modelId="{AC425A16-1ECC-4A6A-B0F8-A757011C5071}">
      <dsp:nvSpPr>
        <dsp:cNvPr id="0" name=""/>
        <dsp:cNvSpPr/>
      </dsp:nvSpPr>
      <dsp:spPr>
        <a:xfrm>
          <a:off x="535" y="2399530"/>
          <a:ext cx="2145229" cy="1141503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/>
              </a:solidFill>
            </a:rPr>
            <a:t>Level 3</a:t>
          </a:r>
          <a:endParaRPr lang="en-US" sz="4000" kern="1200" dirty="0">
            <a:solidFill>
              <a:schemeClr val="tx2"/>
            </a:solidFill>
          </a:endParaRPr>
        </a:p>
      </dsp:txBody>
      <dsp:txXfrm>
        <a:off x="56259" y="2455254"/>
        <a:ext cx="2033781" cy="1030055"/>
      </dsp:txXfrm>
    </dsp:sp>
    <dsp:sp modelId="{BFA25E8B-1744-4FFE-8AA3-B8A3950FC8FC}">
      <dsp:nvSpPr>
        <dsp:cNvPr id="0" name=""/>
        <dsp:cNvSpPr/>
      </dsp:nvSpPr>
      <dsp:spPr>
        <a:xfrm rot="5400000">
          <a:off x="4960850" y="986263"/>
          <a:ext cx="913202" cy="63651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Content-Ready/Exempt from Developmental</a:t>
          </a:r>
          <a:endParaRPr lang="en-US" sz="1800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2"/>
              </a:solidFill>
            </a:rPr>
            <a:t>K-12 and higher education may jointly set Grade 12 requirements to retain exemption (optional for states)</a:t>
          </a:r>
          <a:endParaRPr lang="en-US" sz="1800" kern="1200" dirty="0">
            <a:solidFill>
              <a:schemeClr val="tx2"/>
            </a:solidFill>
          </a:endParaRPr>
        </a:p>
      </dsp:txBody>
      <dsp:txXfrm rot="-5400000">
        <a:off x="2234855" y="3756838"/>
        <a:ext cx="6320614" cy="824044"/>
      </dsp:txXfrm>
    </dsp:sp>
    <dsp:sp modelId="{07828514-2D2A-4E73-8FF8-90B4170C3C24}">
      <dsp:nvSpPr>
        <dsp:cNvPr id="0" name=""/>
        <dsp:cNvSpPr/>
      </dsp:nvSpPr>
      <dsp:spPr>
        <a:xfrm>
          <a:off x="535" y="3598108"/>
          <a:ext cx="2233711" cy="1141503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/>
              </a:solidFill>
            </a:rPr>
            <a:t>Level 4</a:t>
          </a:r>
          <a:endParaRPr lang="en-US" sz="4000" kern="1200" dirty="0">
            <a:solidFill>
              <a:schemeClr val="tx2"/>
            </a:solidFill>
          </a:endParaRPr>
        </a:p>
      </dsp:txBody>
      <dsp:txXfrm>
        <a:off x="56259" y="3653832"/>
        <a:ext cx="2122263" cy="1030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AEF72-E7A9-4C3A-9399-70D738D86917}">
      <dsp:nvSpPr>
        <dsp:cNvPr id="0" name=""/>
        <dsp:cNvSpPr/>
      </dsp:nvSpPr>
      <dsp:spPr>
        <a:xfrm>
          <a:off x="0" y="193494"/>
          <a:ext cx="8890577" cy="555661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44D899-ED93-4637-8471-25525DA0012C}">
      <dsp:nvSpPr>
        <dsp:cNvPr id="0" name=""/>
        <dsp:cNvSpPr/>
      </dsp:nvSpPr>
      <dsp:spPr>
        <a:xfrm>
          <a:off x="1268247" y="3756073"/>
          <a:ext cx="420281" cy="40512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EB4EB5-B01B-4C3F-8B25-2D9C853A7213}">
      <dsp:nvSpPr>
        <dsp:cNvPr id="0" name=""/>
        <dsp:cNvSpPr/>
      </dsp:nvSpPr>
      <dsp:spPr>
        <a:xfrm>
          <a:off x="952049" y="4377415"/>
          <a:ext cx="2017956" cy="1078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48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System policy work group (Fall 2013)</a:t>
          </a:r>
          <a:endParaRPr lang="en-US" sz="2000" b="1" kern="1200" dirty="0"/>
        </a:p>
      </dsp:txBody>
      <dsp:txXfrm>
        <a:off x="952049" y="4377415"/>
        <a:ext cx="2017956" cy="1078913"/>
      </dsp:txXfrm>
    </dsp:sp>
    <dsp:sp modelId="{D87054A5-CA61-4BBA-84C9-637FF467965D}">
      <dsp:nvSpPr>
        <dsp:cNvPr id="0" name=""/>
        <dsp:cNvSpPr/>
      </dsp:nvSpPr>
      <dsp:spPr>
        <a:xfrm>
          <a:off x="2973223" y="2626684"/>
          <a:ext cx="417857" cy="41785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BD4C389-F167-4471-A3C1-45B260708F79}">
      <dsp:nvSpPr>
        <dsp:cNvPr id="0" name=""/>
        <dsp:cNvSpPr/>
      </dsp:nvSpPr>
      <dsp:spPr>
        <a:xfrm>
          <a:off x="5441157" y="2552077"/>
          <a:ext cx="1730824" cy="1897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41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Cross-sector summit gathering  (Fall 2014)</a:t>
          </a:r>
          <a:endParaRPr lang="en-US" sz="2000" b="1" kern="1200" dirty="0"/>
        </a:p>
      </dsp:txBody>
      <dsp:txXfrm>
        <a:off x="5441157" y="2552077"/>
        <a:ext cx="1730824" cy="1897892"/>
      </dsp:txXfrm>
    </dsp:sp>
    <dsp:sp modelId="{D37B3B26-ECC9-4860-A534-21458121B97F}">
      <dsp:nvSpPr>
        <dsp:cNvPr id="0" name=""/>
        <dsp:cNvSpPr/>
      </dsp:nvSpPr>
      <dsp:spPr>
        <a:xfrm>
          <a:off x="7064512" y="1067082"/>
          <a:ext cx="577887" cy="5778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596AD6-B9A3-4861-88E0-972220D5FC71}">
      <dsp:nvSpPr>
        <dsp:cNvPr id="0" name=""/>
        <dsp:cNvSpPr/>
      </dsp:nvSpPr>
      <dsp:spPr>
        <a:xfrm>
          <a:off x="6696916" y="1775359"/>
          <a:ext cx="2193653" cy="1972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21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Confirm SB participation commitment (before January 2015)</a:t>
          </a:r>
          <a:endParaRPr lang="en-US" sz="2000" b="1" kern="1200" dirty="0"/>
        </a:p>
      </dsp:txBody>
      <dsp:txXfrm>
        <a:off x="6696916" y="1775359"/>
        <a:ext cx="2193653" cy="1972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84BF1-752D-4796-9A16-8FA6D4F38662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9084E-B151-4C4C-90E3-79643E959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08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D7AB93-B429-43CB-8654-C200092167D3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2B8245F-5F2C-41DE-914A-1110D861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4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681F73-AD5E-41F9-A5FE-760FD2FCFCD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503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0404" indent="-230404">
              <a:buAutoNum type="arabicParenR"/>
            </a:pPr>
            <a:endParaRPr lang="en-US" baseline="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12 states: Colorado, Florida, Hawaii, Indiana, Kentucky, Louisiana, Maine, Massachusetts, North Carolina, Oregon, Tennessee and Washington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Serve as models for other states, showing how to foster long-term collaborations between state higher education and K-12 entities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Expected to align work with implementation plans for the Common Core State Standards and either the PARCC or SMARTER Balanced assessments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Faculty Review Group consensus (both math and English):</a:t>
            </a:r>
          </a:p>
          <a:p>
            <a:pPr marL="0" indent="0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Standards generally reflect a clear and solid notion of college readiness for entry-level courses in their disciplines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Preliminary review of Smarter Balanced details and sample items encouraging, but need to see full assessment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6E1A-85B6-4B07-8CEB-7EA323234D7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97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7472" lvl="0" indent="-347472" rtl="0">
              <a:spcBef>
                <a:spcPts val="768"/>
              </a:spcBef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SBAC expectations:</a:t>
            </a:r>
          </a:p>
          <a:p>
            <a:pPr marL="347472" lvl="0" indent="-347472" rtl="0">
              <a:spcBef>
                <a:spcPts val="768"/>
              </a:spcBef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Acknowledge the Smarter Balanced Grade 11 assessment as a valid measure of college-readiness (defined by the Common Core State Standards)</a:t>
            </a:r>
          </a:p>
          <a:p>
            <a:pPr marL="347472" lvl="0" indent="-347472" rtl="0">
              <a:spcBef>
                <a:spcPts val="768"/>
              </a:spcBef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Agree on a common performance standard in English language arts/literacy and mathematics for college readiness</a:t>
            </a:r>
          </a:p>
          <a:p>
            <a:pPr marL="347472" indent="-347472">
              <a:spcBef>
                <a:spcPts val="768"/>
              </a:spcBef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Use the Smarter Balanced assessment as evidence that students are ready for credit-bearing course work and can be exempted from remediation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6E1A-85B6-4B07-8CEB-7EA323234D7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873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 handout on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8DC6-76CC-4FA1-9A52-66A21BCC65C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48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Summit: presidents, provosts, school superintendents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6E1A-85B6-4B07-8CEB-7EA323234D7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200400"/>
            <a:ext cx="7086600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burst &amp; Log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burs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5F78-54C8-4FF3-BD2B-F88F1834A62C}" type="datetimeFigureOut">
              <a:rPr lang="en-US" smtClean="0"/>
              <a:pPr/>
              <a:t>10/10/13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426C-0A21-4C76-8503-47074C2994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2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96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5F78-54C8-4FF3-BD2B-F88F1834A62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426C-0A21-4C76-8503-47074C29943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3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Banner: burst,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2514600"/>
            <a:ext cx="77724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0" y="381000"/>
            <a:ext cx="6858000" cy="381000"/>
          </a:xfrm>
        </p:spPr>
        <p:txBody>
          <a:bodyPr/>
          <a:lstStyle>
            <a:lvl1pPr>
              <a:buNone/>
              <a:defRPr sz="2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Banner: burs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85800" y="2514600"/>
            <a:ext cx="77724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0" y="381000"/>
            <a:ext cx="6858000" cy="381000"/>
          </a:xfrm>
        </p:spPr>
        <p:txBody>
          <a:bodyPr/>
          <a:lstStyle>
            <a:lvl1pPr>
              <a:buNone/>
              <a:defRPr sz="2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Banner: log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514600"/>
            <a:ext cx="77724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0" y="381000"/>
            <a:ext cx="6858000" cy="381000"/>
          </a:xfrm>
        </p:spPr>
        <p:txBody>
          <a:bodyPr/>
          <a:lstStyle>
            <a:lvl1pPr>
              <a:buNone/>
              <a:defRPr sz="2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Bann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514600"/>
            <a:ext cx="77724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0" y="381000"/>
            <a:ext cx="6858000" cy="381000"/>
          </a:xfrm>
        </p:spPr>
        <p:txBody>
          <a:bodyPr/>
          <a:lstStyle>
            <a:lvl1pPr>
              <a:buNone/>
              <a:defRPr sz="2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Header: burst, log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Header: burs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Header: log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77724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5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C04A4B3-9DAF-4141-83DC-97DD222DFFB4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CD8C1EA-986E-D64C-AA0B-11A66E13F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2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hyperlink" Target="http://www.noycefdn.org/resources.php" TargetMode="External"/><Relationship Id="rId20" Type="http://schemas.openxmlformats.org/officeDocument/2006/relationships/hyperlink" Target="http://www.epiconline.org/what-we-do/Course_Materials.dot" TargetMode="External"/><Relationship Id="rId21" Type="http://schemas.openxmlformats.org/officeDocument/2006/relationships/hyperlink" Target="http://wacore2college.wikispaces.com/" TargetMode="External"/><Relationship Id="rId10" Type="http://schemas.openxmlformats.org/officeDocument/2006/relationships/hyperlink" Target="http://collegeready.gatesfoundation.org/Learning/MathDesignCollaborative" TargetMode="External"/><Relationship Id="rId11" Type="http://schemas.openxmlformats.org/officeDocument/2006/relationships/hyperlink" Target="http://www.literacydesigncollaborative.org/" TargetMode="External"/><Relationship Id="rId12" Type="http://schemas.openxmlformats.org/officeDocument/2006/relationships/hyperlink" Target="http://www.achieve.org/EQuIP" TargetMode="External"/><Relationship Id="rId13" Type="http://schemas.openxmlformats.org/officeDocument/2006/relationships/hyperlink" Target="http://engageny.org/" TargetMode="External"/><Relationship Id="rId14" Type="http://schemas.openxmlformats.org/officeDocument/2006/relationships/hyperlink" Target="http://ime.math.arizona.edu/progressions/" TargetMode="External"/><Relationship Id="rId15" Type="http://schemas.openxmlformats.org/officeDocument/2006/relationships/hyperlink" Target="http://www.corestandards.org/assets/Math_Publishers_Criteria_HS_Spring%202013_FINAL.pdf" TargetMode="External"/><Relationship Id="rId16" Type="http://schemas.openxmlformats.org/officeDocument/2006/relationships/hyperlink" Target="http://www.ccsstoolbox.org/" TargetMode="External"/><Relationship Id="rId17" Type="http://schemas.openxmlformats.org/officeDocument/2006/relationships/hyperlink" Target="http://www.illustrativemathematics.org/" TargetMode="External"/><Relationship Id="rId18" Type="http://schemas.openxmlformats.org/officeDocument/2006/relationships/hyperlink" Target="http://www.k12.wa.us/corestandards/" TargetMode="External"/><Relationship Id="rId19" Type="http://schemas.openxmlformats.org/officeDocument/2006/relationships/hyperlink" Target="http://www.smarterbalanced.org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parcconline.org/mcf/ela/parcc-model-content-frameworks-browser" TargetMode="External"/><Relationship Id="rId3" Type="http://schemas.openxmlformats.org/officeDocument/2006/relationships/hyperlink" Target="http://www.parcconline.org/mcf/mathematics/parcc-model-content-frameworks-browser" TargetMode="External"/><Relationship Id="rId4" Type="http://schemas.openxmlformats.org/officeDocument/2006/relationships/hyperlink" Target="http://www.parcconline.org/mcf/english-language-artsliteracy/writing-standards-progression-grades-9%E2%80%9310-grades-11%E2%80%9312" TargetMode="External"/><Relationship Id="rId5" Type="http://schemas.openxmlformats.org/officeDocument/2006/relationships/hyperlink" Target="http://www.parcconline.org/mcf/english-language-artsliteracy/speaking-and-listening-standards-progression-grades-9%E2%80%9310-grades-11" TargetMode="External"/><Relationship Id="rId6" Type="http://schemas.openxmlformats.org/officeDocument/2006/relationships/hyperlink" Target="http://www.achievethecore.org/" TargetMode="External"/><Relationship Id="rId7" Type="http://schemas.openxmlformats.org/officeDocument/2006/relationships/hyperlink" Target="http://www.livebinders.com/play/play/84777" TargetMode="External"/><Relationship Id="rId8" Type="http://schemas.openxmlformats.org/officeDocument/2006/relationships/hyperlink" Target="https://www.teachingchannel.org/videos?page=1&amp;categories=topics_common-core&amp;load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state.edu/eap/englishcourse/materials.shtml" TargetMode="External"/><Relationship Id="rId4" Type="http://schemas.openxmlformats.org/officeDocument/2006/relationships/hyperlink" Target="http://www.utdanacenter.org/pre-kindergarten-12-education/tools-for-teaching-and-learning/advanced-quantitative-reasoning-advanced-mathematical-decision-making/" TargetMode="External"/><Relationship Id="rId5" Type="http://schemas.openxmlformats.org/officeDocument/2006/relationships/hyperlink" Target="http://www.instruction.greenriver.edu/projecttime/success_stories/app_math_reasoning.htm" TargetMode="External"/><Relationship Id="rId6" Type="http://schemas.openxmlformats.org/officeDocument/2006/relationships/hyperlink" Target="http://transitionmathproject.org/index.php/resources/resources_detail/tmp-ii-project-docs" TargetMode="External"/><Relationship Id="rId7" Type="http://schemas.openxmlformats.org/officeDocument/2006/relationships/hyperlink" Target="http://wacore2college.wikispaces.com/Shoreline" TargetMode="External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sreb.org/page/1073/college_and_career_readines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acore2college.wikispaces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sbac.portal.airast.org/practice-test/" TargetMode="External"/><Relationship Id="rId3" Type="http://schemas.openxmlformats.org/officeDocument/2006/relationships/hyperlink" Target="http://sbac.portal.airast.org/practice-test/resource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2.jpeg"/><Relationship Id="rId5" Type="http://schemas.openxmlformats.org/officeDocument/2006/relationships/image" Target="cid:image001.jpg@01CDD15B.AAED7410" TargetMode="External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acore2college.wikispaces.com/Communication+Resources+for+Facul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" y="685800"/>
            <a:ext cx="8839200" cy="19812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The Washington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i="1" dirty="0" smtClean="0">
                <a:solidFill>
                  <a:schemeClr val="tx1"/>
                </a:solidFill>
              </a:rPr>
              <a:t>Core to College </a:t>
            </a:r>
            <a:r>
              <a:rPr lang="en-US" sz="3200" b="1" dirty="0" smtClean="0">
                <a:solidFill>
                  <a:schemeClr val="tx1"/>
                </a:solidFill>
              </a:rPr>
              <a:t>Project: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Connecting Higher Education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to the Common Core State Standards &amp;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Smarter Balanced Assessment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342899" y="4672976"/>
            <a:ext cx="8382000" cy="1387490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Bill Moore, State Board for Community &amp; Technical Colleges</a:t>
            </a:r>
            <a:endParaRPr lang="en-US" sz="2400" dirty="0"/>
          </a:p>
          <a:p>
            <a:pPr algn="ctr"/>
            <a:r>
              <a:rPr lang="en-US" sz="2400" dirty="0"/>
              <a:t>Director, Core to College Alignment &amp; Transition Mathematics </a:t>
            </a:r>
            <a:r>
              <a:rPr lang="en-US" sz="2400" dirty="0" smtClean="0"/>
              <a:t>Project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1526" y="3309993"/>
            <a:ext cx="2364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October 2013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35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84" y="178711"/>
            <a:ext cx="8543216" cy="596751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Professional Learning Resources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188" y="886913"/>
            <a:ext cx="4291474" cy="5922519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1800" dirty="0" smtClean="0"/>
              <a:t>PARCC </a:t>
            </a:r>
            <a:r>
              <a:rPr lang="en-US" sz="1800" dirty="0"/>
              <a:t>Model Content Frameworks:</a:t>
            </a:r>
          </a:p>
          <a:p>
            <a:pPr marL="457200" lvl="1" indent="0">
              <a:buNone/>
            </a:pPr>
            <a:r>
              <a:rPr lang="en-US" sz="1800" dirty="0" smtClean="0">
                <a:hlinkClick r:id="rId2"/>
              </a:rPr>
              <a:t>ELA </a:t>
            </a:r>
            <a:r>
              <a:rPr lang="en-US" sz="1800" dirty="0"/>
              <a:t> </a:t>
            </a:r>
            <a:r>
              <a:rPr lang="en-US" sz="1800" dirty="0" smtClean="0"/>
              <a:t>            </a:t>
            </a:r>
            <a:r>
              <a:rPr lang="en-US" sz="1800" dirty="0" smtClean="0">
                <a:hlinkClick r:id="rId3"/>
              </a:rPr>
              <a:t>Math</a:t>
            </a:r>
            <a:endParaRPr lang="en-US" sz="1800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PARCC HS progression documents:</a:t>
            </a:r>
          </a:p>
          <a:p>
            <a:pPr marL="457200" lvl="1" indent="0">
              <a:buNone/>
            </a:pPr>
            <a:r>
              <a:rPr lang="en-US" sz="1800" dirty="0" smtClean="0">
                <a:hlinkClick r:id="rId4"/>
              </a:rPr>
              <a:t>Writing</a:t>
            </a:r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800" dirty="0" smtClean="0">
                <a:hlinkClick r:id="rId5"/>
              </a:rPr>
              <a:t>Speaking and listening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r>
              <a:rPr lang="en-US" sz="1800" dirty="0">
                <a:hlinkClick r:id="rId6"/>
              </a:rPr>
              <a:t>Achieve the </a:t>
            </a:r>
            <a:r>
              <a:rPr lang="en-US" sz="1800" dirty="0" smtClean="0">
                <a:hlinkClick r:id="rId6"/>
              </a:rPr>
              <a:t>Core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  <a:p>
            <a:pPr lvl="0">
              <a:buFont typeface="Wingdings" pitchFamily="2" charset="2"/>
              <a:buChar char="Ø"/>
            </a:pPr>
            <a:r>
              <a:rPr lang="en-US" sz="1600" dirty="0" smtClean="0">
                <a:hlinkClick r:id="rId7"/>
              </a:rPr>
              <a:t>School Librarians &amp; CCSS Resources</a:t>
            </a:r>
            <a:endParaRPr lang="en-US" sz="16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hlinkClick r:id="rId8"/>
              </a:rPr>
              <a:t>Teaching Channel</a:t>
            </a:r>
            <a:endParaRPr lang="en-US" sz="1800" dirty="0"/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hlinkClick r:id="rId9"/>
              </a:rPr>
              <a:t>Noyce Foundation math resources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r>
              <a:rPr lang="en-US" sz="1800" dirty="0">
                <a:hlinkClick r:id="rId10"/>
              </a:rPr>
              <a:t>Math Design Collaborative</a:t>
            </a:r>
          </a:p>
          <a:p>
            <a:endParaRPr lang="en-US" sz="1800" dirty="0"/>
          </a:p>
          <a:p>
            <a:r>
              <a:rPr lang="en-US" sz="1800" dirty="0">
                <a:hlinkClick r:id="rId11"/>
              </a:rPr>
              <a:t>Literacy Design Collaborative </a:t>
            </a:r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lv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81610"/>
            <a:ext cx="4191000" cy="549699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US" sz="1800" dirty="0" smtClean="0">
                <a:hlinkClick r:id="rId12"/>
              </a:rPr>
              <a:t>Equip </a:t>
            </a:r>
            <a:r>
              <a:rPr lang="en-US" sz="1800" dirty="0">
                <a:hlinkClick r:id="rId12"/>
              </a:rPr>
              <a:t>rubrics</a:t>
            </a:r>
            <a:r>
              <a:rPr lang="en-US" sz="1800" dirty="0"/>
              <a:t> (for lessons and units</a:t>
            </a:r>
            <a:r>
              <a:rPr lang="en-US" sz="1800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en-US" sz="1800" dirty="0"/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hlinkClick r:id="rId13"/>
              </a:rPr>
              <a:t>Engage NY</a:t>
            </a:r>
            <a:endParaRPr lang="en-US" sz="1800" dirty="0" smtClean="0"/>
          </a:p>
          <a:p>
            <a:pPr marL="0" lvl="0" indent="0">
              <a:buNone/>
            </a:pPr>
            <a:endParaRPr lang="en-US" sz="1800" dirty="0"/>
          </a:p>
          <a:p>
            <a:pPr lvl="0">
              <a:buFont typeface="Wingdings" pitchFamily="2" charset="2"/>
              <a:buChar char="Ø"/>
            </a:pPr>
            <a:r>
              <a:rPr lang="en-US" sz="1800" dirty="0">
                <a:hlinkClick r:id="rId14"/>
              </a:rPr>
              <a:t>Math Progression documents 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>
                <a:hlinkClick r:id="rId15"/>
              </a:rPr>
              <a:t>Math Publishers’ </a:t>
            </a:r>
            <a:r>
              <a:rPr lang="en-US" sz="1800" dirty="0" smtClean="0">
                <a:hlinkClick r:id="rId15"/>
              </a:rPr>
              <a:t>criteria</a:t>
            </a:r>
            <a:endParaRPr lang="en-US" sz="1800" dirty="0" smtClean="0"/>
          </a:p>
          <a:p>
            <a:pPr>
              <a:buFont typeface="Wingdings" pitchFamily="2" charset="2"/>
              <a:buChar char="Ø"/>
            </a:pPr>
            <a:endParaRPr lang="en-US" sz="1800" dirty="0"/>
          </a:p>
          <a:p>
            <a:pPr lvl="0">
              <a:buFont typeface="Wingdings" pitchFamily="2" charset="2"/>
              <a:buChar char="Ø"/>
            </a:pPr>
            <a:r>
              <a:rPr lang="en-US" sz="1800" dirty="0">
                <a:hlinkClick r:id="rId16"/>
              </a:rPr>
              <a:t>Mathematics Common Core </a:t>
            </a:r>
            <a:r>
              <a:rPr lang="en-US" sz="1800" dirty="0" smtClean="0">
                <a:hlinkClick r:id="rId16"/>
              </a:rPr>
              <a:t>Toolbox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hlinkClick r:id="rId17"/>
              </a:rPr>
              <a:t>Illustrative Mathematics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hlinkClick r:id="rId18"/>
              </a:rPr>
              <a:t>OSPI Common Core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hlinkClick r:id="rId19"/>
              </a:rPr>
              <a:t>Smarter Balanced</a:t>
            </a:r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  <a:p>
            <a:pPr>
              <a:buFont typeface="Wingdings" pitchFamily="2" charset="2"/>
              <a:buChar char="Ø"/>
            </a:pPr>
            <a:r>
              <a:rPr lang="en-US" sz="1800" dirty="0">
                <a:hlinkClick r:id="rId20"/>
              </a:rPr>
              <a:t>Educational Policy Improvement Center</a:t>
            </a:r>
            <a:endParaRPr lang="en-US" sz="1800" dirty="0"/>
          </a:p>
          <a:p>
            <a:pPr lvl="0">
              <a:buFont typeface="Wingdings" pitchFamily="2" charset="2"/>
              <a:buChar char="Ø"/>
            </a:pP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550920" y="6347767"/>
            <a:ext cx="312545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1"/>
              </a:rPr>
              <a:t>Core to College wiki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830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455" y="0"/>
            <a:ext cx="8229600" cy="87975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Specific Transition Courses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2455" y="1150351"/>
            <a:ext cx="8461717" cy="52223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2"/>
                </a:solidFill>
                <a:hlinkClick r:id="rId2"/>
              </a:rPr>
              <a:t>SREB </a:t>
            </a:r>
            <a:r>
              <a:rPr lang="en-US" sz="2600" dirty="0">
                <a:solidFill>
                  <a:schemeClr val="tx2"/>
                </a:solidFill>
                <a:hlinkClick r:id="rId2"/>
              </a:rPr>
              <a:t>transition courses </a:t>
            </a:r>
            <a:endParaRPr lang="en-US" sz="26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600" dirty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600" dirty="0">
                <a:solidFill>
                  <a:schemeClr val="tx2"/>
                </a:solidFill>
                <a:hlinkClick r:id="rId3"/>
              </a:rPr>
              <a:t>Expository Reading &amp; Writing Course (CSU</a:t>
            </a:r>
            <a:r>
              <a:rPr lang="en-US" sz="2600" dirty="0" smtClean="0">
                <a:solidFill>
                  <a:schemeClr val="tx2"/>
                </a:solidFill>
                <a:hlinkClick r:id="rId3"/>
              </a:rPr>
              <a:t>)</a:t>
            </a:r>
            <a:endParaRPr lang="en-US" sz="2600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endParaRPr lang="en-US" sz="2600" dirty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2"/>
                </a:solidFill>
                <a:hlinkClick r:id="rId4"/>
              </a:rPr>
              <a:t>Dana Center Senior Year Capstone Course </a:t>
            </a:r>
            <a:r>
              <a:rPr lang="en-US" sz="2400" dirty="0" smtClean="0">
                <a:solidFill>
                  <a:schemeClr val="tx2"/>
                </a:solidFill>
                <a:hlinkClick r:id="rId4"/>
              </a:rPr>
              <a:t>(AQR/AMDM)</a:t>
            </a:r>
            <a:r>
              <a:rPr lang="en-US" sz="2400" dirty="0" smtClean="0">
                <a:solidFill>
                  <a:schemeClr val="tx2"/>
                </a:solidFill>
              </a:rPr>
              <a:t> (math)</a:t>
            </a:r>
          </a:p>
          <a:p>
            <a:pPr lvl="0">
              <a:buFont typeface="Wingdings" pitchFamily="2" charset="2"/>
              <a:buChar char="Ø"/>
            </a:pPr>
            <a:endParaRPr lang="en-US" sz="2600" dirty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2"/>
                </a:solidFill>
                <a:hlinkClick r:id="rId5"/>
              </a:rPr>
              <a:t>Project TIME, Green River (TMP)</a:t>
            </a:r>
            <a:endParaRPr lang="en-US" sz="2600" dirty="0" smtClean="0">
              <a:solidFill>
                <a:schemeClr val="tx2"/>
              </a:solidFill>
            </a:endParaRP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2"/>
                </a:solidFill>
                <a:hlinkClick r:id="rId6"/>
              </a:rPr>
              <a:t>(Detailed resources available at TMP site)</a:t>
            </a:r>
            <a:r>
              <a:rPr lang="en-US" dirty="0" smtClean="0">
                <a:solidFill>
                  <a:schemeClr val="tx2"/>
                </a:solidFill>
              </a:rPr>
              <a:t> (math)</a:t>
            </a:r>
          </a:p>
          <a:p>
            <a:pPr marL="800100" lvl="2" indent="0">
              <a:buNone/>
            </a:pPr>
            <a:endParaRPr lang="en-US" sz="2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hlinkClick r:id="rId7"/>
              </a:rPr>
              <a:t>Shoreline C2C Project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(English)</a:t>
            </a:r>
            <a:endParaRPr lang="en-US" sz="2400" dirty="0"/>
          </a:p>
          <a:p>
            <a:pPr lvl="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419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9029700" cy="762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Project Goals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565" y="1049508"/>
            <a:ext cx="8458200" cy="5029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Build </a:t>
            </a:r>
            <a:r>
              <a:rPr lang="en-US" dirty="0"/>
              <a:t>faculty ownership and understanding of the CCSS as meaningful and useful college-readiness </a:t>
            </a:r>
            <a:r>
              <a:rPr lang="en-US" dirty="0" smtClean="0"/>
              <a:t>standards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Develop </a:t>
            </a:r>
            <a:r>
              <a:rPr lang="en-US" dirty="0" smtClean="0"/>
              <a:t>overall </a:t>
            </a:r>
            <a:r>
              <a:rPr lang="en-US" dirty="0"/>
              <a:t>higher education agreement </a:t>
            </a:r>
            <a:r>
              <a:rPr lang="en-US" dirty="0" smtClean="0"/>
              <a:t>for </a:t>
            </a:r>
            <a:r>
              <a:rPr lang="en-US" dirty="0"/>
              <a:t>use </a:t>
            </a:r>
            <a:r>
              <a:rPr lang="en-US" dirty="0" smtClean="0"/>
              <a:t>of CCSS </a:t>
            </a:r>
            <a:r>
              <a:rPr lang="en-US" dirty="0"/>
              <a:t>and </a:t>
            </a:r>
            <a:r>
              <a:rPr lang="en-US" dirty="0" smtClean="0"/>
              <a:t>Smarter Balanced assessment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Promote </a:t>
            </a:r>
            <a:r>
              <a:rPr lang="en-US" dirty="0" smtClean="0"/>
              <a:t>local use of CCSS and </a:t>
            </a:r>
            <a:r>
              <a:rPr lang="en-US" dirty="0"/>
              <a:t>Smarter Balanced assessment </a:t>
            </a:r>
            <a:r>
              <a:rPr lang="en-US" dirty="0" smtClean="0"/>
              <a:t>in </a:t>
            </a:r>
            <a:r>
              <a:rPr lang="en-US" dirty="0"/>
              <a:t>ways that </a:t>
            </a:r>
            <a:r>
              <a:rPr lang="en-US" dirty="0" smtClean="0"/>
              <a:t>improve high </a:t>
            </a:r>
            <a:r>
              <a:rPr lang="en-US" dirty="0"/>
              <a:t>school </a:t>
            </a:r>
            <a:r>
              <a:rPr lang="en-US" dirty="0" smtClean="0"/>
              <a:t>to college transition for students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2114" y="6225686"/>
            <a:ext cx="312545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/>
              </a:rPr>
              <a:t>Core to College wiki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023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623" y="142986"/>
            <a:ext cx="8229600" cy="76827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Using the 11</a:t>
            </a:r>
            <a:r>
              <a:rPr lang="en-US" sz="36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600" b="1" dirty="0" smtClean="0">
                <a:solidFill>
                  <a:schemeClr val="bg1"/>
                </a:solidFill>
              </a:rPr>
              <a:t> Grade Assessment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3" y="973944"/>
            <a:ext cx="8555226" cy="5694142"/>
          </a:xfrm>
        </p:spPr>
        <p:txBody>
          <a:bodyPr>
            <a:normAutofit lnSpcReduction="10000"/>
          </a:bodyPr>
          <a:lstStyle/>
          <a:p>
            <a:pPr fontAlgn="ctr">
              <a:buFont typeface="Wingdings" pitchFamily="2" charset="2"/>
              <a:buChar char="Ø"/>
            </a:pPr>
            <a:r>
              <a:rPr lang="en-US" b="1" dirty="0"/>
              <a:t>College Placement</a:t>
            </a:r>
          </a:p>
          <a:p>
            <a:pPr lvl="1" fontAlgn="ctr">
              <a:buFont typeface="Wingdings" pitchFamily="2" charset="2"/>
              <a:buChar char="q"/>
            </a:pPr>
            <a:r>
              <a:rPr lang="en-US" dirty="0"/>
              <a:t>Full or conditional exemption from developmental course work when entering college</a:t>
            </a:r>
          </a:p>
          <a:p>
            <a:pPr lvl="1" fontAlgn="t">
              <a:buFont typeface="Wingdings" pitchFamily="2" charset="2"/>
              <a:buChar char="q"/>
            </a:pPr>
            <a:r>
              <a:rPr lang="en-US" dirty="0"/>
              <a:t>Need to define what evidence of continued learning will be considered appropriate for conditional </a:t>
            </a:r>
            <a:r>
              <a:rPr lang="en-US" dirty="0" smtClean="0"/>
              <a:t>exemption</a:t>
            </a:r>
          </a:p>
          <a:p>
            <a:pPr lvl="1" fontAlgn="t">
              <a:buFont typeface="Wingdings" pitchFamily="2" charset="2"/>
              <a:buChar char="q"/>
            </a:pPr>
            <a:endParaRPr lang="en-US" dirty="0"/>
          </a:p>
          <a:p>
            <a:pPr fontAlgn="ctr">
              <a:buFont typeface="Wingdings" pitchFamily="2" charset="2"/>
              <a:buChar char="Ø"/>
            </a:pPr>
            <a:r>
              <a:rPr lang="en-US" b="1" dirty="0" smtClean="0"/>
              <a:t>Strengthen 12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“Launch Year”</a:t>
            </a:r>
          </a:p>
          <a:p>
            <a:pPr lvl="1" fontAlgn="ctr">
              <a:buFont typeface="Wingdings" pitchFamily="2" charset="2"/>
              <a:buChar char="q"/>
            </a:pPr>
            <a:r>
              <a:rPr lang="en-US" dirty="0" smtClean="0"/>
              <a:t>Encourage dual </a:t>
            </a:r>
            <a:r>
              <a:rPr lang="en-US" dirty="0"/>
              <a:t>c</a:t>
            </a:r>
            <a:r>
              <a:rPr lang="en-US" dirty="0" smtClean="0"/>
              <a:t>redit courses for students who are college-ready</a:t>
            </a:r>
            <a:endParaRPr lang="en-US" dirty="0"/>
          </a:p>
          <a:p>
            <a:pPr lvl="1" fontAlgn="t">
              <a:buFont typeface="Wingdings" pitchFamily="2" charset="2"/>
              <a:buChar char="q"/>
            </a:pPr>
            <a:r>
              <a:rPr lang="en-US" i="1" dirty="0" smtClean="0"/>
              <a:t>Provide targeted curriculum for students who are not yet college-ready</a:t>
            </a:r>
          </a:p>
          <a:p>
            <a:pPr lvl="1" fontAlgn="t"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15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63" y="1645920"/>
            <a:ext cx="6544994" cy="1758461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4"/>
                </a:solidFill>
                <a:hlinkClick r:id="rId2"/>
              </a:rPr>
              <a:t>Smarter Balanced Practice Test</a:t>
            </a:r>
            <a:endParaRPr lang="en-US" sz="5400" dirty="0">
              <a:solidFill>
                <a:schemeClr val="accent4"/>
              </a:solidFill>
              <a:hlinkClick r:id="rId2"/>
            </a:endParaRPr>
          </a:p>
        </p:txBody>
      </p:sp>
      <p:sp>
        <p:nvSpPr>
          <p:cNvPr id="4" name="TextBox 3">
            <a:hlinkClick r:id="rId3"/>
          </p:cNvPr>
          <p:cNvSpPr txBox="1"/>
          <p:nvPr/>
        </p:nvSpPr>
        <p:spPr>
          <a:xfrm>
            <a:off x="1913206" y="4684541"/>
            <a:ext cx="499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Resources &amp; Rubrics</a:t>
            </a:r>
          </a:p>
        </p:txBody>
      </p:sp>
    </p:spTree>
    <p:extLst>
      <p:ext uri="{BB962C8B-B14F-4D97-AF65-F5344CB8AC3E}">
        <p14:creationId xmlns:p14="http://schemas.microsoft.com/office/powerpoint/2010/main" val="153034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455" y="-11559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College Readiness Expectations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455" y="1338774"/>
            <a:ext cx="8275908" cy="4540351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Individual </a:t>
            </a:r>
            <a:r>
              <a:rPr lang="en-US" dirty="0" err="1"/>
              <a:t>freewrite</a:t>
            </a:r>
            <a:r>
              <a:rPr lang="en-US" dirty="0"/>
              <a:t> (broad outcomes, “big ideas,” key content areas, …) </a:t>
            </a:r>
            <a:r>
              <a:rPr lang="en-US" dirty="0" smtClean="0"/>
              <a:t>10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Table group discussions: define/post consensus items </a:t>
            </a:r>
            <a:r>
              <a:rPr lang="en-US" dirty="0" smtClean="0"/>
              <a:t>20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Whole group review posts, discuss common ground, connections to CCSS 15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11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1227"/>
            <a:ext cx="9144000" cy="636563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Smarter Balanced Assessment Policy Framework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905201"/>
              </p:ext>
            </p:extLst>
          </p:nvPr>
        </p:nvGraphicFramePr>
        <p:xfrm>
          <a:off x="304800" y="1125415"/>
          <a:ext cx="8600049" cy="4741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5983069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Note: 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en-US" dirty="0" smtClean="0">
                <a:solidFill>
                  <a:schemeClr val="tx2"/>
                </a:solidFill>
              </a:rPr>
              <a:t>pplies only to students who matriculate directly from high school to college.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9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82" y="0"/>
            <a:ext cx="8718123" cy="85355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Core to College System Policy Timetable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47579754"/>
              </p:ext>
            </p:extLst>
          </p:nvPr>
        </p:nvGraphicFramePr>
        <p:xfrm>
          <a:off x="124081" y="853550"/>
          <a:ext cx="8890577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Line Callout 3 5"/>
          <p:cNvSpPr/>
          <p:nvPr/>
        </p:nvSpPr>
        <p:spPr>
          <a:xfrm>
            <a:off x="296537" y="2065020"/>
            <a:ext cx="1676400" cy="1661160"/>
          </a:xfrm>
          <a:prstGeom prst="borderCallout3">
            <a:avLst>
              <a:gd name="adj1" fmla="val 57574"/>
              <a:gd name="adj2" fmla="val -5666"/>
              <a:gd name="adj3" fmla="val 59887"/>
              <a:gd name="adj4" fmla="val -13016"/>
              <a:gd name="adj5" fmla="val 116317"/>
              <a:gd name="adj6" fmla="val -11111"/>
              <a:gd name="adj7" fmla="val 155625"/>
              <a:gd name="adj8" fmla="val 60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B3982"/>
                </a:solidFill>
              </a:rPr>
              <a:t>Develop specific proposal for SB use in higher education</a:t>
            </a:r>
            <a:endParaRPr lang="en-US" dirty="0">
              <a:solidFill>
                <a:srgbClr val="0B3982"/>
              </a:solidFill>
            </a:endParaRPr>
          </a:p>
        </p:txBody>
      </p:sp>
      <p:sp>
        <p:nvSpPr>
          <p:cNvPr id="9" name="Line Callout 3 8"/>
          <p:cNvSpPr/>
          <p:nvPr/>
        </p:nvSpPr>
        <p:spPr>
          <a:xfrm>
            <a:off x="2400300" y="934480"/>
            <a:ext cx="1447800" cy="1288330"/>
          </a:xfrm>
          <a:prstGeom prst="borderCallout3">
            <a:avLst>
              <a:gd name="adj1" fmla="val 24670"/>
              <a:gd name="adj2" fmla="val 4946"/>
              <a:gd name="adj3" fmla="val 46661"/>
              <a:gd name="adj4" fmla="val -40665"/>
              <a:gd name="adj5" fmla="val 125169"/>
              <a:gd name="adj6" fmla="val 3001"/>
              <a:gd name="adj7" fmla="val 197756"/>
              <a:gd name="adj8" fmla="val 46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B3982"/>
                </a:solidFill>
              </a:rPr>
              <a:t>Review and endorse proposal</a:t>
            </a:r>
            <a:endParaRPr lang="en-US" dirty="0">
              <a:solidFill>
                <a:srgbClr val="0B398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076491" y="2628900"/>
            <a:ext cx="528447" cy="533400"/>
          </a:xfrm>
          <a:prstGeom prst="ellipse">
            <a:avLst/>
          </a:prstGeom>
          <a:gradFill>
            <a:gsLst>
              <a:gs pos="0">
                <a:schemeClr val="accent4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35000">
                <a:schemeClr val="accent4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4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Line Callout 3 10"/>
          <p:cNvSpPr/>
          <p:nvPr/>
        </p:nvSpPr>
        <p:spPr>
          <a:xfrm>
            <a:off x="4966747" y="853550"/>
            <a:ext cx="1463898" cy="1243487"/>
          </a:xfrm>
          <a:prstGeom prst="borderCallout3">
            <a:avLst>
              <a:gd name="adj1" fmla="val 55899"/>
              <a:gd name="adj2" fmla="val -3024"/>
              <a:gd name="adj3" fmla="val 59287"/>
              <a:gd name="adj4" fmla="val -43688"/>
              <a:gd name="adj5" fmla="val 122765"/>
              <a:gd name="adj6" fmla="val -49476"/>
              <a:gd name="adj7" fmla="val 162578"/>
              <a:gd name="adj8" fmla="val -26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B3982"/>
                </a:solidFill>
              </a:rPr>
              <a:t>Showcase local school/ college partnerships</a:t>
            </a:r>
            <a:endParaRPr lang="en-US" dirty="0">
              <a:solidFill>
                <a:srgbClr val="0B398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47041" y="4049737"/>
            <a:ext cx="1972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System group and institutional review  </a:t>
            </a:r>
            <a:r>
              <a:rPr lang="en-US" sz="2000" b="1" dirty="0"/>
              <a:t>(Winter </a:t>
            </a:r>
            <a:r>
              <a:rPr lang="en-US" sz="2000" b="1" dirty="0" smtClean="0"/>
              <a:t>2014</a:t>
            </a:r>
            <a:r>
              <a:rPr lang="en-US" sz="2000" dirty="0" smtClean="0"/>
              <a:t>--</a:t>
            </a:r>
            <a:r>
              <a:rPr lang="en-US" sz="2000" b="1" dirty="0" smtClean="0"/>
              <a:t>Spring 2014)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65496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3836988" y="-14382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-2174875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-2174875" y="-7048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3619500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>
            <a:off x="3619500" y="-460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-2174875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Line 11"/>
          <p:cNvSpPr>
            <a:spLocks noChangeShapeType="1"/>
          </p:cNvSpPr>
          <p:nvPr/>
        </p:nvSpPr>
        <p:spPr bwMode="auto">
          <a:xfrm>
            <a:off x="-2174875" y="762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3619500" y="3683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3619500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8" name="Line 15"/>
          <p:cNvSpPr>
            <a:spLocks noChangeShapeType="1"/>
          </p:cNvSpPr>
          <p:nvPr/>
        </p:nvSpPr>
        <p:spPr bwMode="auto">
          <a:xfrm>
            <a:off x="3619500" y="222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Line 16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Line 17"/>
          <p:cNvSpPr>
            <a:spLocks noChangeShapeType="1"/>
          </p:cNvSpPr>
          <p:nvPr/>
        </p:nvSpPr>
        <p:spPr bwMode="auto">
          <a:xfrm>
            <a:off x="-2174875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Line 18"/>
          <p:cNvSpPr>
            <a:spLocks noChangeShapeType="1"/>
          </p:cNvSpPr>
          <p:nvPr/>
        </p:nvSpPr>
        <p:spPr bwMode="auto">
          <a:xfrm>
            <a:off x="-2174875" y="12938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Line 19"/>
          <p:cNvSpPr>
            <a:spLocks noChangeShapeType="1"/>
          </p:cNvSpPr>
          <p:nvPr/>
        </p:nvSpPr>
        <p:spPr bwMode="auto">
          <a:xfrm>
            <a:off x="3619500" y="1782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20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" name="Line 21"/>
          <p:cNvSpPr>
            <a:spLocks noChangeShapeType="1"/>
          </p:cNvSpPr>
          <p:nvPr/>
        </p:nvSpPr>
        <p:spPr bwMode="auto">
          <a:xfrm>
            <a:off x="3619500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5" name="Line 22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6" name="Line 23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Line 24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5" name="Text Box 141"/>
          <p:cNvSpPr txBox="1">
            <a:spLocks noChangeArrowheads="1"/>
          </p:cNvSpPr>
          <p:nvPr/>
        </p:nvSpPr>
        <p:spPr bwMode="auto">
          <a:xfrm>
            <a:off x="26276" y="1905000"/>
            <a:ext cx="1981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SAMPLE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Math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Transcript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Table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(Green River CC)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 descr="logo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31" y="5867540"/>
            <a:ext cx="1657986" cy="70302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736164"/>
              </p:ext>
            </p:extLst>
          </p:nvPr>
        </p:nvGraphicFramePr>
        <p:xfrm>
          <a:off x="2095406" y="1293813"/>
          <a:ext cx="6879782" cy="5276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940"/>
                <a:gridCol w="1050116"/>
                <a:gridCol w="2311363"/>
                <a:gridCol w="2311363"/>
              </a:tblGrid>
              <a:tr h="5454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If your last math course was . . 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 you earned a grade of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and  you completed it </a:t>
                      </a:r>
                      <a:r>
                        <a:rPr lang="en-US" sz="1000" dirty="0" err="1" smtClean="0">
                          <a:effectLst/>
                        </a:rPr>
                        <a:t>within___of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today’s date: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your placement will be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Geometry I &amp; II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6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 dirty="0">
                          <a:effectLst/>
                        </a:rPr>
                        <a:t>Two years	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COMPASS score or Entrance Exam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6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Advanced Algebra/Trig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652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row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Pre-calculus I &amp; II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97, 147 or Math&amp; 107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6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107,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142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151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6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7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A-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or two years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107,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142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151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1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BAT Math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73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(if student has either Pre-calculus or Calculus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 dirty="0">
                          <a:effectLst/>
                        </a:rPr>
                        <a:t>Two years	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COMPASS score or Entrance Exam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862"/>
            <a:ext cx="9117724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>How does the SBAC 11</a:t>
            </a:r>
            <a:r>
              <a:rPr lang="en-US" sz="3200" i="1" baseline="30000" dirty="0" smtClean="0">
                <a:solidFill>
                  <a:schemeClr val="bg1"/>
                </a:solidFill>
              </a:rPr>
              <a:t>th</a:t>
            </a:r>
            <a:r>
              <a:rPr lang="en-US" sz="3200" i="1" dirty="0" smtClean="0">
                <a:solidFill>
                  <a:schemeClr val="bg1"/>
                </a:solidFill>
              </a:rPr>
              <a:t> grade assessment score factor into this matrix…???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6418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96948" y="935500"/>
            <a:ext cx="8651630" cy="5563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Consult with campus colleagues about this work </a:t>
            </a:r>
            <a:r>
              <a:rPr lang="en-US" sz="2800" dirty="0" smtClean="0"/>
              <a:t>(Common Core, Smarter Balanced assessment, transition courses—see </a:t>
            </a:r>
            <a:r>
              <a:rPr lang="en-US" sz="2800" dirty="0" smtClean="0">
                <a:hlinkClick r:id="rId2"/>
              </a:rPr>
              <a:t>wiki site</a:t>
            </a:r>
            <a:r>
              <a:rPr lang="en-US" sz="2800" dirty="0" smtClean="0"/>
              <a:t> for resources)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Participate in follow-up work via email, web (provide feedback to help refine descriptions, etc.)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Stay tuned for announcements regarding next in-person gathering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0" y="190499"/>
            <a:ext cx="7132320" cy="569155"/>
          </a:xfrm>
        </p:spPr>
        <p:txBody>
          <a:bodyPr/>
          <a:lstStyle/>
          <a:p>
            <a:r>
              <a:rPr lang="en-US" sz="3600" dirty="0" smtClean="0"/>
              <a:t>Next Steps for This Group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30345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sbctc">
  <a:themeElements>
    <a:clrScheme name="">
      <a:dk1>
        <a:srgbClr val="0B3982"/>
      </a:dk1>
      <a:lt1>
        <a:srgbClr val="FFFFFF"/>
      </a:lt1>
      <a:dk2>
        <a:srgbClr val="0B3982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82F6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pitchFamily="2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pitchFamily="27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Menu_x0020_Group xmlns="686bc730-dfb5-4557-ac43-64e2aeb71117">Publications &amp; Printing</Menu_x0020_Group>
    <Category xmlns="686bc730-dfb5-4557-ac43-64e2aeb71117">SBCTC Templates</Category>
    <Content_x0020_Owner xmlns="686bc730-dfb5-4557-ac43-64e2aeb71117">
      <UserInfo>
        <DisplayName>Sherry Nelson</DisplayName>
        <AccountId>40</AccountId>
        <AccountType/>
      </UserInfo>
    </Content_x0020_Owner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8C85DF201F3440983A4D20893D1F18" ma:contentTypeVersion="7" ma:contentTypeDescription="Create a new document." ma:contentTypeScope="" ma:versionID="3120e1468ba241be82a9b49d9d617204">
  <xsd:schema xmlns:xsd="http://www.w3.org/2001/XMLSchema" xmlns:p="http://schemas.microsoft.com/office/2006/metadata/properties" xmlns:ns2="686bc730-dfb5-4557-ac43-64e2aeb71117" targetNamespace="http://schemas.microsoft.com/office/2006/metadata/properties" ma:root="true" ma:fieldsID="84243955640b8df314a2bbca307abb85" ns2:_="">
    <xsd:import namespace="686bc730-dfb5-4557-ac43-64e2aeb71117"/>
    <xsd:element name="properties">
      <xsd:complexType>
        <xsd:sequence>
          <xsd:element name="documentManagement">
            <xsd:complexType>
              <xsd:all>
                <xsd:element ref="ns2:Menu_x0020_Group" minOccurs="0"/>
                <xsd:element ref="ns2:Category" minOccurs="0"/>
                <xsd:element ref="ns2:Content_x0020_Owne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86bc730-dfb5-4557-ac43-64e2aeb71117" elementFormDefault="qualified">
    <xsd:import namespace="http://schemas.microsoft.com/office/2006/documentManagement/types"/>
    <xsd:element name="Menu_x0020_Group" ma:index="2" nillable="true" ma:displayName="Menu Group" ma:default="Publications &amp; Printing" ma:format="Dropdown" ma:internalName="Menu_x0020_Group">
      <xsd:simpleType>
        <xsd:restriction base="dms:Choice">
          <xsd:enumeration value="Publications &amp; Printing"/>
        </xsd:restriction>
      </xsd:simpleType>
    </xsd:element>
    <xsd:element name="Category" ma:index="3" nillable="true" ma:displayName="Category" ma:format="Dropdown" ma:internalName="Category">
      <xsd:simpleType>
        <xsd:restriction base="dms:Choice">
          <xsd:enumeration value="Business Cards"/>
          <xsd:enumeration value="Name Badges"/>
          <xsd:enumeration value="Logos"/>
          <xsd:enumeration value="SBCTC Templates"/>
          <xsd:enumeration value="Style Guide"/>
        </xsd:restriction>
      </xsd:simpleType>
    </xsd:element>
    <xsd:element name="Content_x0020_Owner" ma:index="10" nillable="true" ma:displayName="Content Owner" ma:list="UserInfo" ma:internalName="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BE62722-C098-4BFE-9959-E074063DCF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435631-9E1E-48F4-A007-BF262CEB082E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686bc730-dfb5-4557-ac43-64e2aeb71117"/>
  </ds:schemaRefs>
</ds:datastoreItem>
</file>

<file path=customXml/itemProps3.xml><?xml version="1.0" encoding="utf-8"?>
<ds:datastoreItem xmlns:ds="http://schemas.openxmlformats.org/officeDocument/2006/customXml" ds:itemID="{4B61CB49-7B7A-4371-866A-B3A197784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6bc730-dfb5-4557-ac43-64e2aeb7111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sbctc.potx</Template>
  <TotalTime>237</TotalTime>
  <Words>1007</Words>
  <Application>Microsoft Macintosh PowerPoint</Application>
  <PresentationFormat>On-screen Show (4:3)</PresentationFormat>
  <Paragraphs>195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sbctc</vt:lpstr>
      <vt:lpstr>The Washington Core to College Project: Connecting Higher Education  to the Common Core State Standards &amp;  Smarter Balanced Assessment</vt:lpstr>
      <vt:lpstr>Project Goals</vt:lpstr>
      <vt:lpstr>Using the 11th Grade Assessment</vt:lpstr>
      <vt:lpstr>Smarter Balanced Practice Test</vt:lpstr>
      <vt:lpstr>College Readiness Expectations</vt:lpstr>
      <vt:lpstr>Smarter Balanced Assessment Policy Framework</vt:lpstr>
      <vt:lpstr>Core to College System Policy Timetable</vt:lpstr>
      <vt:lpstr>PowerPoint Presentation</vt:lpstr>
      <vt:lpstr>PowerPoint Presentation</vt:lpstr>
      <vt:lpstr>Professional Learning Resources</vt:lpstr>
      <vt:lpstr>Specific Transition Courses</vt:lpstr>
    </vt:vector>
  </TitlesOfParts>
  <Company>Muller Design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SBCTC</dc:title>
  <dc:creator>Rachael Jesser</dc:creator>
  <cp:lastModifiedBy>Bill Moore</cp:lastModifiedBy>
  <cp:revision>22</cp:revision>
  <dcterms:created xsi:type="dcterms:W3CDTF">2010-07-07T14:58:39Z</dcterms:created>
  <dcterms:modified xsi:type="dcterms:W3CDTF">2013-10-10T17:44:21Z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0x010100A08C85DF201F3440983A4D20893D1F18</vt:lpwstr>
  </property>
  <property fmtid="{D5CDD505-2E9C-101B-9397-08002B2CF9AE}" pid="3" name="Order">
    <vt:r8>700</vt:r8>
  </property>
</Properties>
</file>